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4" r:id="rId4"/>
  </p:sldMasterIdLst>
  <p:notesMasterIdLst>
    <p:notesMasterId r:id="rId8"/>
  </p:notesMasterIdLst>
  <p:sldIdLst>
    <p:sldId id="256" r:id="rId5"/>
    <p:sldId id="257" r:id="rId6"/>
    <p:sldId id="258"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C03AAC-C4AA-48D9-B8D5-B7F3E576B506}" v="1337" dt="2023-05-28T10:24:13.586"/>
    <p1510:client id="{682572AE-FE16-8FBF-E474-D5F8B2470186}" v="40" dt="2023-05-29T03:59:03.945"/>
    <p1510:client id="{9B4FCE8C-CA1F-5D16-B98C-5DF37FA0FD3A}" v="114" dt="2023-05-28T07:59:15.939"/>
    <p1510:client id="{D20463E8-781C-4859-9E8A-98245015D066}" v="3" dt="2023-05-27T14:54:27.7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omas Hugh Robinson" userId="ba43011d-005d-435c-943e-000ddbddd6d2" providerId="ADAL" clId="{1BC03AAC-C4AA-48D9-B8D5-B7F3E576B506}"/>
    <pc:docChg chg="undo redo custSel modSld">
      <pc:chgData name="Thomas Hugh Robinson" userId="ba43011d-005d-435c-943e-000ddbddd6d2" providerId="ADAL" clId="{1BC03AAC-C4AA-48D9-B8D5-B7F3E576B506}" dt="2023-05-28T10:24:13.586" v="1448" actId="12"/>
      <pc:docMkLst>
        <pc:docMk/>
      </pc:docMkLst>
      <pc:sldChg chg="addSp delSp modSp mod modNotesTx">
        <pc:chgData name="Thomas Hugh Robinson" userId="ba43011d-005d-435c-943e-000ddbddd6d2" providerId="ADAL" clId="{1BC03AAC-C4AA-48D9-B8D5-B7F3E576B506}" dt="2023-05-28T10:21:48.249" v="1432" actId="20577"/>
        <pc:sldMkLst>
          <pc:docMk/>
          <pc:sldMk cId="3367389269" sldId="256"/>
        </pc:sldMkLst>
        <pc:spChg chg="mod">
          <ac:chgData name="Thomas Hugh Robinson" userId="ba43011d-005d-435c-943e-000ddbddd6d2" providerId="ADAL" clId="{1BC03AAC-C4AA-48D9-B8D5-B7F3E576B506}" dt="2023-05-28T10:18:00.769" v="1329" actId="20577"/>
          <ac:spMkLst>
            <pc:docMk/>
            <pc:sldMk cId="3367389269" sldId="256"/>
            <ac:spMk id="3" creationId="{E1F9619B-E2AD-8383-382B-53F91188B752}"/>
          </ac:spMkLst>
        </pc:spChg>
        <pc:spChg chg="mod">
          <ac:chgData name="Thomas Hugh Robinson" userId="ba43011d-005d-435c-943e-000ddbddd6d2" providerId="ADAL" clId="{1BC03AAC-C4AA-48D9-B8D5-B7F3E576B506}" dt="2023-05-28T08:11:48.235" v="452" actId="20577"/>
          <ac:spMkLst>
            <pc:docMk/>
            <pc:sldMk cId="3367389269" sldId="256"/>
            <ac:spMk id="4" creationId="{9AD083C1-C411-D77D-615C-7C84B8C264F3}"/>
          </ac:spMkLst>
        </pc:spChg>
        <pc:spChg chg="mod">
          <ac:chgData name="Thomas Hugh Robinson" userId="ba43011d-005d-435c-943e-000ddbddd6d2" providerId="ADAL" clId="{1BC03AAC-C4AA-48D9-B8D5-B7F3E576B506}" dt="2023-05-28T10:17:50.305" v="1326" actId="20577"/>
          <ac:spMkLst>
            <pc:docMk/>
            <pc:sldMk cId="3367389269" sldId="256"/>
            <ac:spMk id="5" creationId="{76B87374-2EEA-9707-F108-52B66BED6B1A}"/>
          </ac:spMkLst>
        </pc:spChg>
        <pc:spChg chg="add mod">
          <ac:chgData name="Thomas Hugh Robinson" userId="ba43011d-005d-435c-943e-000ddbddd6d2" providerId="ADAL" clId="{1BC03AAC-C4AA-48D9-B8D5-B7F3E576B506}" dt="2023-05-28T10:21:48.249" v="1432" actId="20577"/>
          <ac:spMkLst>
            <pc:docMk/>
            <pc:sldMk cId="3367389269" sldId="256"/>
            <ac:spMk id="6" creationId="{95AF40DA-6880-2BCD-DC8A-6445E7F6F07C}"/>
          </ac:spMkLst>
        </pc:spChg>
        <pc:spChg chg="del">
          <ac:chgData name="Thomas Hugh Robinson" userId="ba43011d-005d-435c-943e-000ddbddd6d2" providerId="ADAL" clId="{1BC03AAC-C4AA-48D9-B8D5-B7F3E576B506}" dt="2023-05-28T07:41:42.939" v="2" actId="478"/>
          <ac:spMkLst>
            <pc:docMk/>
            <pc:sldMk cId="3367389269" sldId="256"/>
            <ac:spMk id="7" creationId="{604C8A22-DE90-9680-796C-3E326C4E6A94}"/>
          </ac:spMkLst>
        </pc:spChg>
        <pc:picChg chg="add del ord">
          <ac:chgData name="Thomas Hugh Robinson" userId="ba43011d-005d-435c-943e-000ddbddd6d2" providerId="ADAL" clId="{1BC03AAC-C4AA-48D9-B8D5-B7F3E576B506}" dt="2023-05-28T08:01:19.202" v="56" actId="167"/>
          <ac:picMkLst>
            <pc:docMk/>
            <pc:sldMk cId="3367389269" sldId="256"/>
            <ac:picMk id="76" creationId="{7F7C08C5-1E7C-C19A-3D1B-F2F38BD77852}"/>
          </ac:picMkLst>
        </pc:picChg>
      </pc:sldChg>
      <pc:sldChg chg="addSp modSp mod modNotesTx">
        <pc:chgData name="Thomas Hugh Robinson" userId="ba43011d-005d-435c-943e-000ddbddd6d2" providerId="ADAL" clId="{1BC03AAC-C4AA-48D9-B8D5-B7F3E576B506}" dt="2023-05-28T10:24:13.586" v="1448" actId="12"/>
        <pc:sldMkLst>
          <pc:docMk/>
          <pc:sldMk cId="1737189655" sldId="257"/>
        </pc:sldMkLst>
        <pc:spChg chg="mod">
          <ac:chgData name="Thomas Hugh Robinson" userId="ba43011d-005d-435c-943e-000ddbddd6d2" providerId="ADAL" clId="{1BC03AAC-C4AA-48D9-B8D5-B7F3E576B506}" dt="2023-05-28T10:23:32.286" v="1441" actId="207"/>
          <ac:spMkLst>
            <pc:docMk/>
            <pc:sldMk cId="1737189655" sldId="257"/>
            <ac:spMk id="3" creationId="{F0284D27-2E6B-F440-70BB-4D0771F6A9FC}"/>
          </ac:spMkLst>
        </pc:spChg>
        <pc:spChg chg="mod">
          <ac:chgData name="Thomas Hugh Robinson" userId="ba43011d-005d-435c-943e-000ddbddd6d2" providerId="ADAL" clId="{1BC03AAC-C4AA-48D9-B8D5-B7F3E576B506}" dt="2023-05-28T10:23:37.269" v="1442" actId="207"/>
          <ac:spMkLst>
            <pc:docMk/>
            <pc:sldMk cId="1737189655" sldId="257"/>
            <ac:spMk id="4" creationId="{E2D122EB-56E7-14B6-D464-6A7846A0CBA7}"/>
          </ac:spMkLst>
        </pc:spChg>
        <pc:spChg chg="add mod">
          <ac:chgData name="Thomas Hugh Robinson" userId="ba43011d-005d-435c-943e-000ddbddd6d2" providerId="ADAL" clId="{1BC03AAC-C4AA-48D9-B8D5-B7F3E576B506}" dt="2023-05-28T10:24:13.586" v="1448" actId="12"/>
          <ac:spMkLst>
            <pc:docMk/>
            <pc:sldMk cId="1737189655" sldId="257"/>
            <ac:spMk id="7" creationId="{77EFBBFF-B9F1-B2A9-BC6C-54779060C07E}"/>
          </ac:spMkLst>
        </pc:spChg>
        <pc:picChg chg="add mod ord">
          <ac:chgData name="Thomas Hugh Robinson" userId="ba43011d-005d-435c-943e-000ddbddd6d2" providerId="ADAL" clId="{1BC03AAC-C4AA-48D9-B8D5-B7F3E576B506}" dt="2023-05-28T08:01:19.123" v="54" actId="167"/>
          <ac:picMkLst>
            <pc:docMk/>
            <pc:sldMk cId="1737189655" sldId="257"/>
            <ac:picMk id="5" creationId="{4006D435-E965-3CC3-D382-63E5F63514FD}"/>
          </ac:picMkLst>
        </pc:picChg>
      </pc:sldChg>
      <pc:sldChg chg="addSp modSp mod">
        <pc:chgData name="Thomas Hugh Robinson" userId="ba43011d-005d-435c-943e-000ddbddd6d2" providerId="ADAL" clId="{1BC03AAC-C4AA-48D9-B8D5-B7F3E576B506}" dt="2023-05-28T10:22:41.625" v="1433" actId="1076"/>
        <pc:sldMkLst>
          <pc:docMk/>
          <pc:sldMk cId="2407305290" sldId="258"/>
        </pc:sldMkLst>
        <pc:spChg chg="mod">
          <ac:chgData name="Thomas Hugh Robinson" userId="ba43011d-005d-435c-943e-000ddbddd6d2" providerId="ADAL" clId="{1BC03AAC-C4AA-48D9-B8D5-B7F3E576B506}" dt="2023-05-28T08:01:18.623" v="53" actId="20577"/>
          <ac:spMkLst>
            <pc:docMk/>
            <pc:sldMk cId="2407305290" sldId="258"/>
            <ac:spMk id="2" creationId="{76130081-EAEF-D949-3CFD-70BF4DE1A11A}"/>
          </ac:spMkLst>
        </pc:spChg>
        <pc:spChg chg="mod">
          <ac:chgData name="Thomas Hugh Robinson" userId="ba43011d-005d-435c-943e-000ddbddd6d2" providerId="ADAL" clId="{1BC03AAC-C4AA-48D9-B8D5-B7F3E576B506}" dt="2023-05-28T10:16:34.082" v="1323" actId="21"/>
          <ac:spMkLst>
            <pc:docMk/>
            <pc:sldMk cId="2407305290" sldId="258"/>
            <ac:spMk id="3" creationId="{2971822C-2884-F171-BCB8-CEF15991A2DD}"/>
          </ac:spMkLst>
        </pc:spChg>
        <pc:spChg chg="mod">
          <ac:chgData name="Thomas Hugh Robinson" userId="ba43011d-005d-435c-943e-000ddbddd6d2" providerId="ADAL" clId="{1BC03AAC-C4AA-48D9-B8D5-B7F3E576B506}" dt="2023-05-28T08:01:19.496" v="65" actId="1076"/>
          <ac:spMkLst>
            <pc:docMk/>
            <pc:sldMk cId="2407305290" sldId="258"/>
            <ac:spMk id="4" creationId="{9D2F59F5-1B3F-1747-ECF5-FCF1B5286332}"/>
          </ac:spMkLst>
        </pc:spChg>
        <pc:spChg chg="mod">
          <ac:chgData name="Thomas Hugh Robinson" userId="ba43011d-005d-435c-943e-000ddbddd6d2" providerId="ADAL" clId="{1BC03AAC-C4AA-48D9-B8D5-B7F3E576B506}" dt="2023-05-28T10:16:32.817" v="1319" actId="1076"/>
          <ac:spMkLst>
            <pc:docMk/>
            <pc:sldMk cId="2407305290" sldId="258"/>
            <ac:spMk id="5" creationId="{ED3C968D-19BB-1FE8-DB0C-1C7B1B40978F}"/>
          </ac:spMkLst>
        </pc:spChg>
        <pc:spChg chg="add mod">
          <ac:chgData name="Thomas Hugh Robinson" userId="ba43011d-005d-435c-943e-000ddbddd6d2" providerId="ADAL" clId="{1BC03AAC-C4AA-48D9-B8D5-B7F3E576B506}" dt="2023-05-28T10:22:41.625" v="1433" actId="1076"/>
          <ac:spMkLst>
            <pc:docMk/>
            <pc:sldMk cId="2407305290" sldId="258"/>
            <ac:spMk id="7" creationId="{667D8014-52DF-C971-55CB-E98A9E0AF7AA}"/>
          </ac:spMkLst>
        </pc:spChg>
        <pc:picChg chg="add mod ord">
          <ac:chgData name="Thomas Hugh Robinson" userId="ba43011d-005d-435c-943e-000ddbddd6d2" providerId="ADAL" clId="{1BC03AAC-C4AA-48D9-B8D5-B7F3E576B506}" dt="2023-05-28T08:01:19.155" v="55" actId="167"/>
          <ac:picMkLst>
            <pc:docMk/>
            <pc:sldMk cId="2407305290" sldId="258"/>
            <ac:picMk id="6" creationId="{38537073-38BE-22DF-D0C0-837BF8EE1BFB}"/>
          </ac:picMkLst>
        </pc:picChg>
      </pc:sldChg>
    </pc:docChg>
  </pc:docChgLst>
  <pc:docChgLst>
    <pc:chgData name="Matthew Christian Thomas Stockdale" userId="S::gzv4409@autuni.ac.nz::f2d8eb4c-6366-43eb-ac4c-50c7f2788c1c" providerId="AD" clId="Web-{682572AE-FE16-8FBF-E474-D5F8B2470186}"/>
    <pc:docChg chg="modSld">
      <pc:chgData name="Matthew Christian Thomas Stockdale" userId="S::gzv4409@autuni.ac.nz::f2d8eb4c-6366-43eb-ac4c-50c7f2788c1c" providerId="AD" clId="Web-{682572AE-FE16-8FBF-E474-D5F8B2470186}" dt="2023-05-29T03:59:03.945" v="30" actId="1076"/>
      <pc:docMkLst>
        <pc:docMk/>
      </pc:docMkLst>
      <pc:sldChg chg="modSp">
        <pc:chgData name="Matthew Christian Thomas Stockdale" userId="S::gzv4409@autuni.ac.nz::f2d8eb4c-6366-43eb-ac4c-50c7f2788c1c" providerId="AD" clId="Web-{682572AE-FE16-8FBF-E474-D5F8B2470186}" dt="2023-05-29T03:59:03.945" v="30" actId="1076"/>
        <pc:sldMkLst>
          <pc:docMk/>
          <pc:sldMk cId="3367389269" sldId="256"/>
        </pc:sldMkLst>
        <pc:spChg chg="mod">
          <ac:chgData name="Matthew Christian Thomas Stockdale" userId="S::gzv4409@autuni.ac.nz::f2d8eb4c-6366-43eb-ac4c-50c7f2788c1c" providerId="AD" clId="Web-{682572AE-FE16-8FBF-E474-D5F8B2470186}" dt="2023-05-29T03:56:58.737" v="11" actId="20577"/>
          <ac:spMkLst>
            <pc:docMk/>
            <pc:sldMk cId="3367389269" sldId="256"/>
            <ac:spMk id="4" creationId="{9AD083C1-C411-D77D-615C-7C84B8C264F3}"/>
          </ac:spMkLst>
        </pc:spChg>
        <pc:spChg chg="mod">
          <ac:chgData name="Matthew Christian Thomas Stockdale" userId="S::gzv4409@autuni.ac.nz::f2d8eb4c-6366-43eb-ac4c-50c7f2788c1c" providerId="AD" clId="Web-{682572AE-FE16-8FBF-E474-D5F8B2470186}" dt="2023-05-29T03:58:59.570" v="29" actId="1076"/>
          <ac:spMkLst>
            <pc:docMk/>
            <pc:sldMk cId="3367389269" sldId="256"/>
            <ac:spMk id="5" creationId="{76B87374-2EEA-9707-F108-52B66BED6B1A}"/>
          </ac:spMkLst>
        </pc:spChg>
        <pc:spChg chg="mod">
          <ac:chgData name="Matthew Christian Thomas Stockdale" userId="S::gzv4409@autuni.ac.nz::f2d8eb4c-6366-43eb-ac4c-50c7f2788c1c" providerId="AD" clId="Web-{682572AE-FE16-8FBF-E474-D5F8B2470186}" dt="2023-05-29T03:59:03.945" v="30" actId="1076"/>
          <ac:spMkLst>
            <pc:docMk/>
            <pc:sldMk cId="3367389269" sldId="256"/>
            <ac:spMk id="6" creationId="{95AF40DA-6880-2BCD-DC8A-6445E7F6F07C}"/>
          </ac:spMkLst>
        </pc:spChg>
      </pc:sldChg>
    </pc:docChg>
  </pc:docChgLst>
  <pc:docChgLst>
    <pc:chgData name="Matthew Christian Thomas Stockdale" userId="S::gzv4409@autuni.ac.nz::f2d8eb4c-6366-43eb-ac4c-50c7f2788c1c" providerId="AD" clId="Web-{9B4FCE8C-CA1F-5D16-B98C-5DF37FA0FD3A}"/>
    <pc:docChg chg="modSld">
      <pc:chgData name="Matthew Christian Thomas Stockdale" userId="S::gzv4409@autuni.ac.nz::f2d8eb4c-6366-43eb-ac4c-50c7f2788c1c" providerId="AD" clId="Web-{9B4FCE8C-CA1F-5D16-B98C-5DF37FA0FD3A}" dt="2023-05-28T07:59:15.939" v="113" actId="20577"/>
      <pc:docMkLst>
        <pc:docMk/>
      </pc:docMkLst>
      <pc:sldChg chg="modSp">
        <pc:chgData name="Matthew Christian Thomas Stockdale" userId="S::gzv4409@autuni.ac.nz::f2d8eb4c-6366-43eb-ac4c-50c7f2788c1c" providerId="AD" clId="Web-{9B4FCE8C-CA1F-5D16-B98C-5DF37FA0FD3A}" dt="2023-05-28T07:59:15.939" v="113" actId="20577"/>
        <pc:sldMkLst>
          <pc:docMk/>
          <pc:sldMk cId="1737189655" sldId="257"/>
        </pc:sldMkLst>
        <pc:spChg chg="mod">
          <ac:chgData name="Matthew Christian Thomas Stockdale" userId="S::gzv4409@autuni.ac.nz::f2d8eb4c-6366-43eb-ac4c-50c7f2788c1c" providerId="AD" clId="Web-{9B4FCE8C-CA1F-5D16-B98C-5DF37FA0FD3A}" dt="2023-05-28T07:52:11.256" v="105" actId="20577"/>
          <ac:spMkLst>
            <pc:docMk/>
            <pc:sldMk cId="1737189655" sldId="257"/>
            <ac:spMk id="3" creationId="{F0284D27-2E6B-F440-70BB-4D0771F6A9FC}"/>
          </ac:spMkLst>
        </pc:spChg>
        <pc:spChg chg="mod">
          <ac:chgData name="Matthew Christian Thomas Stockdale" userId="S::gzv4409@autuni.ac.nz::f2d8eb4c-6366-43eb-ac4c-50c7f2788c1c" providerId="AD" clId="Web-{9B4FCE8C-CA1F-5D16-B98C-5DF37FA0FD3A}" dt="2023-05-28T07:59:15.939" v="113" actId="20577"/>
          <ac:spMkLst>
            <pc:docMk/>
            <pc:sldMk cId="1737189655" sldId="257"/>
            <ac:spMk id="4" creationId="{E2D122EB-56E7-14B6-D464-6A7846A0CBA7}"/>
          </ac:spMkLst>
        </pc:spChg>
      </pc:sldChg>
    </pc:docChg>
  </pc:docChgLst>
</pc:chgInfo>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D9F92-3B02-445F-9C46-450A51843752}" type="datetimeFigureOut">
              <a:rPr lang="en-NZ" smtClean="0"/>
              <a:t>28/05/2023</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391B1A-BE1D-4D7C-A14C-9668C63075E0}" type="slidenum">
              <a:rPr lang="en-NZ" smtClean="0"/>
              <a:t>‹#›</a:t>
            </a:fld>
            <a:endParaRPr lang="en-NZ"/>
          </a:p>
        </p:txBody>
      </p:sp>
    </p:spTree>
    <p:extLst>
      <p:ext uri="{BB962C8B-B14F-4D97-AF65-F5344CB8AC3E}">
        <p14:creationId xmlns:p14="http://schemas.microsoft.com/office/powerpoint/2010/main" val="32801399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Bef>
                <a:spcPts val="1200"/>
              </a:spcBef>
            </a:pPr>
            <a:r>
              <a:rPr lang="en-AU"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rPr>
              <a:t>Technology topic</a:t>
            </a:r>
            <a:endParaRPr lang="en-NZ"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Self-driving cars are currently being tested on roads around the world. The engineers running these tests are looking at the vehicle’s ability to understand its environment, plan routes, make decisions and, in general, make sure the car gets where it needs to go. Broadly speaking, they can already do many of these things well, often far better than a human.</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Despite these superhuman abilities, doubts remain over their ability to keep occupants and other road users from harm. When these systems do fail, new legal frameworks will be necessary to ensure that liability is handled fairly.</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First let’s talk definitions.</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AU" sz="1800" kern="100">
                <a:effectLst/>
                <a:latin typeface="Calibri" panose="020F0502020204030204" pitchFamily="34" charset="0"/>
                <a:ea typeface="Calibri" panose="020F0502020204030204" pitchFamily="34" charset="0"/>
                <a:cs typeface="Arial" panose="020B0604020202020204" pitchFamily="34" charset="0"/>
              </a:rPr>
              <a:t>The Society of Automotive Engineers define five levels of vehicular automation. With a sixth level, zero, for cars without automation.</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buFont typeface="Symbol" panose="05050102010706020507" pitchFamily="18" charset="2"/>
              <a:buChar char=""/>
            </a:pPr>
            <a:r>
              <a:rPr lang="en-AU" sz="1800" kern="100">
                <a:effectLst/>
                <a:latin typeface="Calibri" panose="020F0502020204030204" pitchFamily="34" charset="0"/>
                <a:ea typeface="Calibri" panose="020F0502020204030204" pitchFamily="34" charset="0"/>
                <a:cs typeface="Arial" panose="020B0604020202020204" pitchFamily="34" charset="0"/>
              </a:rPr>
              <a:t>Fourth and Fifth level vehicles can complete a trip without any driver input and are typically considered to be ‘self-driving’.</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en-AU" sz="1800" kern="100">
                <a:effectLst/>
                <a:latin typeface="Calibri" panose="020F0502020204030204" pitchFamily="34" charset="0"/>
                <a:ea typeface="Calibri" panose="020F0502020204030204" pitchFamily="34" charset="0"/>
                <a:cs typeface="Arial" panose="020B0604020202020204" pitchFamily="34" charset="0"/>
              </a:rPr>
              <a:t>Fifth level vehicles can drive themselves regardless of limitations that may be imposed on Fourth Level vehicles such as geo-fencing. Fifth level may be considered the ultimate goal of self-driving vehicle development.</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Bef>
                <a:spcPts val="1200"/>
              </a:spcBef>
            </a:pPr>
            <a:endParaRPr lang="en-AU"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endParaRPr>
          </a:p>
          <a:p>
            <a:pPr>
              <a:lnSpc>
                <a:spcPct val="107000"/>
              </a:lnSpc>
              <a:spcBef>
                <a:spcPts val="1200"/>
              </a:spcBef>
            </a:pPr>
            <a:r>
              <a:rPr lang="en-AU"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rPr>
              <a:t>Opportunities</a:t>
            </a:r>
            <a:endParaRPr lang="en-NZ"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With that out the way, what opportunities can the self-driving car provide for the improvement of road safety?</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The United States Department of Transportation estimates that 94 percent of serious crashes are caused by human error.</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Such errors may be the result of physical and mental conditions </a:t>
            </a:r>
            <a:r>
              <a:rPr lang="en-AU" sz="1800" u="none" kern="100">
                <a:effectLst/>
                <a:latin typeface="Calibri" panose="020F0502020204030204" pitchFamily="34" charset="0"/>
                <a:ea typeface="Calibri" panose="020F0502020204030204" pitchFamily="34" charset="0"/>
                <a:cs typeface="Arial" panose="020B0604020202020204" pitchFamily="34" charset="0"/>
              </a:rPr>
              <a:t>absent</a:t>
            </a:r>
            <a:r>
              <a:rPr lang="en-AU" sz="1800" kern="100">
                <a:effectLst/>
                <a:latin typeface="Calibri" panose="020F0502020204030204" pitchFamily="34" charset="0"/>
                <a:ea typeface="Calibri" panose="020F0502020204030204" pitchFamily="34" charset="0"/>
                <a:cs typeface="Arial" panose="020B0604020202020204" pitchFamily="34" charset="0"/>
              </a:rPr>
              <a:t> from automated systems. For example, fatigue, drunkenness, anger, and distraction.</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Currently human drivers communicate with each other through simple signals. Most frequently, this is used to warn other drivers of “hazards” such as speed cameras and traffic police.</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Self-driving vehicles may be networked to warn other vehicles of hazards. This could be as simple as adding the location of a pothole to a map shared by all networked drivers.</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The next step in vehicle networking is real-time sensor fusion. By sharing sensor information in real time, drivers can eliminate blind spots and create a more comprehensive map of their surroundings. This is particularly important for protecting the most vulnerable road users such as cyclists and motorcyclists.</a:t>
            </a:r>
          </a:p>
          <a:p>
            <a:pPr>
              <a:lnSpc>
                <a:spcPct val="107000"/>
              </a:lnSpc>
              <a:spcAft>
                <a:spcPts val="800"/>
              </a:spcAft>
            </a:pPr>
            <a:endParaRPr lang="en-AU"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b="1" kern="100">
                <a:effectLst/>
                <a:latin typeface="Calibri" panose="020F0502020204030204" pitchFamily="34" charset="0"/>
                <a:ea typeface="Calibri" panose="020F0502020204030204" pitchFamily="34" charset="0"/>
                <a:cs typeface="Arial" panose="020B0604020202020204" pitchFamily="34" charset="0"/>
              </a:rPr>
              <a:t>Justification</a:t>
            </a:r>
          </a:p>
          <a:p>
            <a:pPr>
              <a:lnSpc>
                <a:spcPct val="107000"/>
              </a:lnSpc>
              <a:spcAft>
                <a:spcPts val="800"/>
              </a:spcAft>
            </a:pPr>
            <a:r>
              <a:rPr lang="en-NZ" sz="1800" kern="100">
                <a:effectLst/>
                <a:latin typeface="Calibri" panose="020F0502020204030204" pitchFamily="34" charset="0"/>
                <a:ea typeface="Calibri" panose="020F0502020204030204" pitchFamily="34" charset="0"/>
                <a:cs typeface="Calibri" panose="020F0502020204030204" pitchFamily="34" charset="0"/>
              </a:rPr>
              <a:t>We believe this is a topic worth researching because the choices we make when introducing self-driving cars onto our roads will affect everyone.</a:t>
            </a:r>
            <a:endParaRPr lang="en-NZ" sz="1800" kern="1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NZ" sz="1800" kern="100">
                <a:effectLst/>
                <a:latin typeface="Calibri" panose="020F0502020204030204" pitchFamily="34" charset="0"/>
                <a:ea typeface="Calibri" panose="020F0502020204030204" pitchFamily="34" charset="0"/>
                <a:cs typeface="Calibri" panose="020F0502020204030204" pitchFamily="34" charset="0"/>
              </a:rPr>
              <a:t>For many, these impacts will likely be positive. However, </a:t>
            </a:r>
            <a:r>
              <a:rPr lang="en-AU" sz="1800" kern="100">
                <a:effectLst/>
                <a:latin typeface="Calibri" panose="020F0502020204030204" pitchFamily="34" charset="0"/>
                <a:ea typeface="Calibri" panose="020F0502020204030204" pitchFamily="34" charset="0"/>
                <a:cs typeface="Times New Roman" panose="02020603050405020304" pitchFamily="18" charset="0"/>
              </a:rPr>
              <a:t>it is unlikely that all consumers and companies involved will have the same intentions for this technology.</a:t>
            </a:r>
            <a:endParaRPr lang="en-NZ" sz="1800" kern="1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Times New Roman" panose="02020603050405020304" pitchFamily="18" charset="0"/>
              </a:rPr>
              <a:t>We already see legal issues with safety and liability concerning humans, so self-driving cars pose further potential for legal exploitation if not handled correctly.</a:t>
            </a:r>
            <a:endParaRPr lang="en-NZ" sz="1800" kern="1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NZ" sz="1800" kern="100">
                <a:effectLst/>
                <a:latin typeface="Calibri" panose="020F0502020204030204" pitchFamily="34" charset="0"/>
                <a:ea typeface="Calibri" panose="020F0502020204030204" pitchFamily="34" charset="0"/>
                <a:cs typeface="Calibri" panose="020F0502020204030204" pitchFamily="34" charset="0"/>
              </a:rPr>
              <a:t>Understanding and answering such ethical questions will be crucial to adapting our society to this new technology in a manner that is fair and equitable.</a:t>
            </a:r>
            <a:endParaRPr lang="en-NZ" sz="1800" kern="1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NZ" sz="1800" kern="100">
              <a:effectLst/>
              <a:latin typeface="Calibri" panose="020F0502020204030204" pitchFamily="34" charset="0"/>
              <a:ea typeface="Calibri" panose="020F0502020204030204" pitchFamily="34" charset="0"/>
              <a:cs typeface="Arial" panose="020B0604020202020204" pitchFamily="34" charset="0"/>
            </a:endParaRPr>
          </a:p>
          <a:p>
            <a:endParaRPr lang="en-NZ"/>
          </a:p>
        </p:txBody>
      </p:sp>
      <p:sp>
        <p:nvSpPr>
          <p:cNvPr id="4" name="Slide Number Placeholder 3"/>
          <p:cNvSpPr>
            <a:spLocks noGrp="1"/>
          </p:cNvSpPr>
          <p:nvPr>
            <p:ph type="sldNum" sz="quarter" idx="5"/>
          </p:nvPr>
        </p:nvSpPr>
        <p:spPr/>
        <p:txBody>
          <a:bodyPr/>
          <a:lstStyle/>
          <a:p>
            <a:fld id="{0A391B1A-BE1D-4D7C-A14C-9668C63075E0}" type="slidenum">
              <a:rPr lang="en-NZ" smtClean="0"/>
              <a:t>1</a:t>
            </a:fld>
            <a:endParaRPr lang="en-NZ"/>
          </a:p>
        </p:txBody>
      </p:sp>
    </p:spTree>
    <p:extLst>
      <p:ext uri="{BB962C8B-B14F-4D97-AF65-F5344CB8AC3E}">
        <p14:creationId xmlns:p14="http://schemas.microsoft.com/office/powerpoint/2010/main" val="2819159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b="1" kern="100">
                <a:effectLst/>
                <a:latin typeface="Calibri" panose="020F0502020204030204" pitchFamily="34" charset="0"/>
                <a:ea typeface="Calibri" panose="020F0502020204030204" pitchFamily="34" charset="0"/>
                <a:cs typeface="Arial" panose="020B0604020202020204" pitchFamily="34" charset="0"/>
              </a:rPr>
              <a:t>Risks</a:t>
            </a: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Despite these obvious benefits, challenges remain.</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b="1" kern="100">
                <a:effectLst/>
                <a:latin typeface="Calibri" panose="020F0502020204030204" pitchFamily="34" charset="0"/>
                <a:ea typeface="Calibri" panose="020F0502020204030204" pitchFamily="34" charset="0"/>
                <a:cs typeface="Arial" panose="020B0604020202020204" pitchFamily="34" charset="0"/>
              </a:rPr>
              <a:t>AI Inscrutability</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Whilst superhuman, the AIs that are behind the wheel of self-driving cars are perilously opaque. In analysing an AV crash engineers can check logs detailing what the car sensed, and what the car did, but the actual decision making exists in a black box.</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Calibri" panose="020F0502020204030204" pitchFamily="34" charset="0"/>
              </a:rPr>
              <a:t>Much like organic brains, an AI sophisticated enough to be useful is too complex for us to understand.</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b="1" kern="100">
                <a:effectLst/>
                <a:latin typeface="Calibri" panose="020F0502020204030204" pitchFamily="34" charset="0"/>
                <a:ea typeface="Calibri" panose="020F0502020204030204" pitchFamily="34" charset="0"/>
                <a:cs typeface="Arial" panose="020B0604020202020204" pitchFamily="34" charset="0"/>
              </a:rPr>
              <a:t>Public Acceptance</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Last year, 378 people were killed on New Zealand’s roads. However, for autonomous vehicle engineers, this is not the number to beat - polling suggests that the public acceptance of AVs would require that this number be lowered by a factor of 10.</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Deciding how to keep both passengers safe and minimise harm to pedestrians is a complex ethical challenge. Finding solutions requires careful consideration of the diverse values across different cultures and regions.  </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NZ" sz="1800" b="1" kern="100">
                <a:solidFill>
                  <a:srgbClr val="000000"/>
                </a:solidFill>
                <a:effectLst/>
                <a:latin typeface="Calibri" panose="020F0502020204030204" pitchFamily="34" charset="0"/>
                <a:ea typeface="Meiryo" panose="020B0604030504040204" pitchFamily="34" charset="-128"/>
                <a:cs typeface="Calibri" panose="020F0502020204030204" pitchFamily="34" charset="0"/>
              </a:rPr>
              <a:t>Transition period</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The coexistence of self-driving cars with human-driven vehicles can pose risks, particularly in terms of understanding and predicting the behaviour of self-driving vehicles.  </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“It takes a long time to turn over the U.S. fleet of light-duty vehicles, with the average vehicular age currently being 11.4 years (IHS, 2014). Therefore, there will likely be at least a several-decade-long period during which conventional and self-driving vehicles would need to interact.” (</a:t>
            </a:r>
            <a:r>
              <a:rPr lang="en-AU" sz="1800" kern="100" err="1">
                <a:effectLst/>
                <a:latin typeface="Calibri" panose="020F0502020204030204" pitchFamily="34" charset="0"/>
                <a:ea typeface="Calibri" panose="020F0502020204030204" pitchFamily="34" charset="0"/>
                <a:cs typeface="Arial" panose="020B0604020202020204" pitchFamily="34" charset="0"/>
              </a:rPr>
              <a:t>Sivak</a:t>
            </a:r>
            <a:r>
              <a:rPr lang="en-AU" sz="1800" kern="100">
                <a:effectLst/>
                <a:latin typeface="Calibri" panose="020F0502020204030204" pitchFamily="34" charset="0"/>
                <a:ea typeface="Calibri" panose="020F0502020204030204" pitchFamily="34" charset="0"/>
                <a:cs typeface="Arial" panose="020B0604020202020204" pitchFamily="34" charset="0"/>
              </a:rPr>
              <a:t> et al., 2015)</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As New Zealand has a smaller population than the United States, this transition period may be shorter for us.</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b="1" kern="100">
                <a:effectLst/>
                <a:latin typeface="Calibri" panose="020F0502020204030204" pitchFamily="34" charset="0"/>
                <a:ea typeface="Calibri" panose="020F0502020204030204" pitchFamily="34" charset="0"/>
                <a:cs typeface="Arial" panose="020B0604020202020204" pitchFamily="34" charset="0"/>
              </a:rPr>
              <a:t>AI Morality</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Holstein et al. (2018) stated “we can also pose the following questions: does the actual self-driving car have a moral on its own or is it the moral of its creators? And who is to blame for the decision making of a self-driving car?”</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b="1" kern="100">
                <a:effectLst/>
                <a:latin typeface="Calibri" panose="020F0502020204030204" pitchFamily="34" charset="0"/>
                <a:ea typeface="Calibri" panose="020F0502020204030204" pitchFamily="34" charset="0"/>
                <a:cs typeface="Arial" panose="020B0604020202020204" pitchFamily="34" charset="0"/>
              </a:rPr>
              <a:t>Necessity of New Legal Framework</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Currently all self-driving cars on the road have a ‘steward’ or ‘safety-driver’ behind the wheel that can take control if things go wrong and is ultimately responsible for the vehicle’s safe passage. This is a temporary ‘band aid’ solution that sooner or later needs to be ripped back. When it is, the current legal framework instantly becomes outdated and a new one becomes necessary.</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Bef>
                <a:spcPts val="1200"/>
              </a:spcBef>
            </a:pPr>
            <a:br>
              <a:rPr lang="en-AU"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rPr>
            </a:br>
            <a:r>
              <a:rPr lang="en-AU"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rPr>
              <a:t>Ethics</a:t>
            </a:r>
            <a:endParaRPr lang="en-NZ"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This is one of the most publicly discussed issues in self-driving car safety, perhaps undeservedly. Once you consider the physics of a speeding vehicle the answer is simple: if the vehicle is moving fast enough that it can’t slow down in time, trying to avoid a road hazard by swerving will cause unpredictable and potentially more destructive behaviour.</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 </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Bef>
                <a:spcPts val="1200"/>
              </a:spcBef>
            </a:pPr>
            <a:r>
              <a:rPr lang="en-AU"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rPr>
              <a:t>Choices</a:t>
            </a:r>
            <a:endParaRPr lang="en-NZ" sz="1800" b="1" kern="100">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endParaRPr>
          </a:p>
          <a:p>
            <a:pPr>
              <a:lnSpc>
                <a:spcPct val="107000"/>
              </a:lnSpc>
              <a:spcAft>
                <a:spcPts val="800"/>
              </a:spcAft>
            </a:pPr>
            <a:r>
              <a:rPr lang="en-AU" sz="1800" b="1" kern="100">
                <a:effectLst/>
                <a:latin typeface="Calibri" panose="020F0502020204030204" pitchFamily="34" charset="0"/>
                <a:ea typeface="Calibri" panose="020F0502020204030204" pitchFamily="34" charset="0"/>
                <a:cs typeface="Arial" panose="020B0604020202020204" pitchFamily="34" charset="0"/>
              </a:rPr>
              <a:t>New Legal Framework</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In creating a new legal framework, the airline industry may be the most useful model to follow.</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In instances of air disasters in which pilot error has been ruled out, blame and responsibility lands on those responsible for creating and maintaining the aircraft, and relevant safety procedures.</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This is not a novel approach for ground vehicles. For example, the Vision Zero approach, which has been widely adopted by many countries, considers road designers and vehicle manufacturers to be as important to road safety as the person behind the wheel.</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b="1" kern="100">
                <a:effectLst/>
                <a:latin typeface="Calibri" panose="020F0502020204030204" pitchFamily="34" charset="0"/>
                <a:ea typeface="Calibri" panose="020F0502020204030204" pitchFamily="34" charset="0"/>
                <a:cs typeface="Arial" panose="020B0604020202020204" pitchFamily="34" charset="0"/>
              </a:rPr>
              <a:t>Integration and transition</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The end of the ‘dumb car’ will not happen overnight. Even in places that seek to aggressively adopt self-driving cars, there will be a transition phase. A comparison may be drawn between the adoption rate of Electric Vehicles.</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The question of how self-driving cars are integrated also remains open and we can expect many different approaches to be taken.</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At the most extreme, self-driving cars might be sequestered to specific roadways stripped of potential hazards, with purpose-built infrastructure to facilitate their use. This is already happening outside the public space in places like company and university campuses.</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AU" sz="1800" kern="100">
                <a:effectLst/>
                <a:latin typeface="Calibri" panose="020F0502020204030204" pitchFamily="34" charset="0"/>
                <a:ea typeface="Calibri" panose="020F0502020204030204" pitchFamily="34" charset="0"/>
                <a:cs typeface="Arial" panose="020B0604020202020204" pitchFamily="34" charset="0"/>
              </a:rPr>
              <a:t>A less cautious but similar approach sees self-driving cars geofenced to a set of public roads. This option allows for far more useful data to be gathered, as the environment will be significantly less predictable. But the restricted area allows car makers and governing bodies to appropriately prepare the area and people for interactions with these novel vehicles.</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r>
              <a:rPr lang="en-AU" sz="1800">
                <a:effectLst/>
                <a:latin typeface="Calibri" panose="020F0502020204030204" pitchFamily="34" charset="0"/>
                <a:ea typeface="Calibri" panose="020F0502020204030204" pitchFamily="34" charset="0"/>
                <a:cs typeface="Arial" panose="020B0604020202020204" pitchFamily="34" charset="0"/>
              </a:rPr>
              <a:t>Towards the tail end of self-driving integration, we can expect to see a role reversal, with privileged roadways that are exclusive to autonomous vehicles. At the most extreme dumb cars might be restricted to roadways where their merely human drivers can do the least harm or banned entirely.</a:t>
            </a:r>
            <a:r>
              <a:rPr lang="en-NZ">
                <a:effectLst/>
              </a:rPr>
              <a:t> </a:t>
            </a:r>
            <a:endParaRPr lang="en-NZ" sz="1800" kern="100">
              <a:effectLst/>
              <a:latin typeface="Calibri" panose="020F0502020204030204" pitchFamily="34" charset="0"/>
              <a:ea typeface="Calibri" panose="020F0502020204030204" pitchFamily="34" charset="0"/>
              <a:cs typeface="Arial" panose="020B0604020202020204" pitchFamily="34" charset="0"/>
            </a:endParaRPr>
          </a:p>
          <a:p>
            <a:endParaRPr lang="en-NZ"/>
          </a:p>
        </p:txBody>
      </p:sp>
      <p:sp>
        <p:nvSpPr>
          <p:cNvPr id="4" name="Slide Number Placeholder 3"/>
          <p:cNvSpPr>
            <a:spLocks noGrp="1"/>
          </p:cNvSpPr>
          <p:nvPr>
            <p:ph type="sldNum" sz="quarter" idx="5"/>
          </p:nvPr>
        </p:nvSpPr>
        <p:spPr/>
        <p:txBody>
          <a:bodyPr/>
          <a:lstStyle/>
          <a:p>
            <a:fld id="{0A391B1A-BE1D-4D7C-A14C-9668C63075E0}" type="slidenum">
              <a:rPr lang="en-NZ" smtClean="0"/>
              <a:t>2</a:t>
            </a:fld>
            <a:endParaRPr lang="en-NZ"/>
          </a:p>
        </p:txBody>
      </p:sp>
    </p:spTree>
    <p:extLst>
      <p:ext uri="{BB962C8B-B14F-4D97-AF65-F5344CB8AC3E}">
        <p14:creationId xmlns:p14="http://schemas.microsoft.com/office/powerpoint/2010/main" val="538857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a:t>All relevant data is kept in a shared OneDrive repository, as well as a team GitHub repository, both managed by Thomas.</a:t>
            </a:r>
          </a:p>
          <a:p>
            <a:endParaRPr lang="en-NZ"/>
          </a:p>
          <a:p>
            <a:r>
              <a:rPr lang="en-NZ"/>
              <a:t>Dylan and Matt are conducting research, saving and sharing relevant articles and studies, and extracting the relevant information.</a:t>
            </a:r>
          </a:p>
          <a:p>
            <a:endParaRPr lang="en-NZ"/>
          </a:p>
          <a:p>
            <a:r>
              <a:rPr lang="en-NZ"/>
              <a:t>Thomas and Matt are coding the website from scratch in Jekyll, hosted on GitHub Pages.</a:t>
            </a:r>
          </a:p>
          <a:p>
            <a:endParaRPr lang="en-NZ"/>
          </a:p>
          <a:p>
            <a:pPr marL="0" marR="0" lvl="0" indent="0" algn="l" defTabSz="914400" rtl="0" eaLnBrk="1" fontAlgn="auto" latinLnBrk="0" hangingPunct="1">
              <a:lnSpc>
                <a:spcPct val="100000"/>
              </a:lnSpc>
              <a:spcBef>
                <a:spcPts val="0"/>
              </a:spcBef>
              <a:spcAft>
                <a:spcPts val="0"/>
              </a:spcAft>
              <a:buClrTx/>
              <a:buSzTx/>
              <a:buFontTx/>
              <a:buNone/>
              <a:tabLst/>
              <a:defRPr/>
            </a:pPr>
            <a:r>
              <a:rPr lang="en-AU" sz="1800" kern="100">
                <a:effectLst/>
                <a:latin typeface="Calibri" panose="020F0502020204030204" pitchFamily="34" charset="0"/>
                <a:ea typeface="Calibri" panose="020F0502020204030204" pitchFamily="34" charset="0"/>
                <a:cs typeface="Arial" panose="020B0604020202020204" pitchFamily="34" charset="0"/>
              </a:rPr>
              <a:t>Communication is being handled via a team Discord server with separate channels for each aspect of the assignment.</a:t>
            </a:r>
            <a:endParaRPr lang="en-NZ"/>
          </a:p>
          <a:p>
            <a:endParaRPr lang="en-NZ"/>
          </a:p>
          <a:p>
            <a:r>
              <a:rPr lang="en-NZ"/>
              <a:t>Finally, all three group members are contributing to writing, with referencing being handled by Dylan, and proofing overseen by Thomas and Matt to double-check all work before final submission.</a:t>
            </a:r>
          </a:p>
        </p:txBody>
      </p:sp>
      <p:sp>
        <p:nvSpPr>
          <p:cNvPr id="4" name="Slide Number Placeholder 3"/>
          <p:cNvSpPr>
            <a:spLocks noGrp="1"/>
          </p:cNvSpPr>
          <p:nvPr>
            <p:ph type="sldNum" sz="quarter" idx="5"/>
          </p:nvPr>
        </p:nvSpPr>
        <p:spPr/>
        <p:txBody>
          <a:bodyPr/>
          <a:lstStyle/>
          <a:p>
            <a:fld id="{0A391B1A-BE1D-4D7C-A14C-9668C63075E0}" type="slidenum">
              <a:rPr lang="en-NZ" smtClean="0"/>
              <a:t>3</a:t>
            </a:fld>
            <a:endParaRPr lang="en-NZ"/>
          </a:p>
        </p:txBody>
      </p:sp>
    </p:spTree>
    <p:extLst>
      <p:ext uri="{BB962C8B-B14F-4D97-AF65-F5344CB8AC3E}">
        <p14:creationId xmlns:p14="http://schemas.microsoft.com/office/powerpoint/2010/main" val="13743560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lstStyle>
            <a:lvl1pPr algn="ctr">
              <a:defRPr sz="6600"/>
            </a:lvl1pPr>
          </a:lstStyle>
          <a:p>
            <a:r>
              <a:rPr lang="en-US"/>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022202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858019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777832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047168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390090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437697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846612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287543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724560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826061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5/28/2023</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4035209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lIns="109728" tIns="109728" rIns="109728" bIns="91440" anchor="ctr"/>
          <a:lstStyle/>
          <a:p>
            <a:r>
              <a:rPr lang="en-US"/>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lIns="109728" tIns="109728" rIns="109728" bIns="91440" anchor="ctr"/>
          <a:lstStyle>
            <a:lvl1pPr algn="r">
              <a:defRPr sz="1100" spc="60">
                <a:solidFill>
                  <a:schemeClr val="tx2"/>
                </a:solidFill>
                <a:latin typeface="+mn-lt"/>
              </a:defRPr>
            </a:lvl1pPr>
          </a:lstStyle>
          <a:p>
            <a:fld id="{11EAACC7-3B3F-47D1-959A-EF58926E955E}" type="datetimeFigureOut">
              <a:rPr lang="en-US" smtClean="0"/>
              <a:t>5/28/2023</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lIns="109728" tIns="109728" rIns="109728" bIns="91440" anchor="ctr"/>
          <a:lstStyle>
            <a:lvl1pPr algn="l">
              <a:defRPr sz="1200" b="1" spc="6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lIns="109728" tIns="109728" rIns="109728" bIns="91440" anchor="ct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1039398733"/>
      </p:ext>
    </p:extLst>
  </p:cSld>
  <p:clrMap bg1="lt1" tx1="dk1" bg2="lt2" tx2="dk2" accent1="accent1" accent2="accent2" accent3="accent3" accent4="accent4" accent5="accent5" accent6="accent6" hlink="hlink" folHlink="folHlink"/>
  <p:sldLayoutIdLst>
    <p:sldLayoutId id="2147483861" r:id="rId1"/>
    <p:sldLayoutId id="2147483862" r:id="rId2"/>
    <p:sldLayoutId id="2147483863" r:id="rId3"/>
    <p:sldLayoutId id="2147483853" r:id="rId4"/>
    <p:sldLayoutId id="2147483854" r:id="rId5"/>
    <p:sldLayoutId id="2147483859" r:id="rId6"/>
    <p:sldLayoutId id="2147483855" r:id="rId7"/>
    <p:sldLayoutId id="2147483856" r:id="rId8"/>
    <p:sldLayoutId id="2147483857" r:id="rId9"/>
    <p:sldLayoutId id="2147483858" r:id="rId10"/>
    <p:sldLayoutId id="2147483860" r:id="rId11"/>
  </p:sldLayoutIdLst>
  <p:txStyles>
    <p:titleStyle>
      <a:lvl1pPr algn="l" defTabSz="914400" rtl="0" eaLnBrk="1" latinLnBrk="0" hangingPunct="1">
        <a:lnSpc>
          <a:spcPct val="105000"/>
        </a:lnSpc>
        <a:spcBef>
          <a:spcPct val="0"/>
        </a:spcBef>
        <a:buNone/>
        <a:defRPr sz="4400" b="1" i="0" kern="1200" cap="none" spc="14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1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1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1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1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doi.org/10.1007/s10111-020-00649-6" TargetMode="External"/><Relationship Id="rId5" Type="http://schemas.openxmlformats.org/officeDocument/2006/relationships/hyperlink" Target="https://a30812.github.io/" TargetMode="External"/><Relationship Id="rId4" Type="http://schemas.openxmlformats.org/officeDocument/2006/relationships/hyperlink" Target="https://github.com/A3081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6" name="Picture 3">
            <a:extLst>
              <a:ext uri="{FF2B5EF4-FFF2-40B4-BE49-F238E27FC236}">
                <a16:creationId xmlns:a16="http://schemas.microsoft.com/office/drawing/2014/main" id="{7F7C08C5-1E7C-C19A-3D1B-F2F38BD77852}"/>
              </a:ext>
            </a:extLst>
          </p:cNvPr>
          <p:cNvPicPr>
            <a:picLocks noChangeAspect="1"/>
          </p:cNvPicPr>
          <p:nvPr/>
        </p:nvPicPr>
        <p:blipFill rotWithShape="1">
          <a:blip r:embed="rId3">
            <a:alphaModFix amt="25000"/>
          </a:blip>
          <a:srcRect r="8178"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sp>
        <p:nvSpPr>
          <p:cNvPr id="2" name="Title 1">
            <a:extLst>
              <a:ext uri="{FF2B5EF4-FFF2-40B4-BE49-F238E27FC236}">
                <a16:creationId xmlns:a16="http://schemas.microsoft.com/office/drawing/2014/main" id="{022EC31E-202C-A2C0-9A7F-A9B85158B04F}"/>
              </a:ext>
            </a:extLst>
          </p:cNvPr>
          <p:cNvSpPr>
            <a:spLocks noGrp="1"/>
          </p:cNvSpPr>
          <p:nvPr>
            <p:ph type="ctrTitle"/>
          </p:nvPr>
        </p:nvSpPr>
        <p:spPr>
          <a:xfrm>
            <a:off x="132205" y="90897"/>
            <a:ext cx="6874652" cy="999460"/>
          </a:xfrm>
        </p:spPr>
        <p:txBody>
          <a:bodyPr vert="horz" lIns="91440" tIns="45720" rIns="91440" bIns="45720" rtlCol="0" anchor="t">
            <a:normAutofit/>
          </a:bodyPr>
          <a:lstStyle/>
          <a:p>
            <a:pPr algn="l">
              <a:lnSpc>
                <a:spcPct val="90000"/>
              </a:lnSpc>
            </a:pPr>
            <a:r>
              <a:rPr lang="en-US" sz="2800" i="1" kern="1200" cap="all" baseline="0">
                <a:solidFill>
                  <a:schemeClr val="tx2"/>
                </a:solidFill>
                <a:latin typeface="+mj-lt"/>
                <a:ea typeface="+mj-ea"/>
                <a:cs typeface="+mj-cs"/>
              </a:rPr>
              <a:t>Ethics of</a:t>
            </a:r>
            <a:r>
              <a:rPr lang="en-US" sz="2800" i="1" cap="all"/>
              <a:t> </a:t>
            </a:r>
            <a:r>
              <a:rPr lang="en-US" sz="2800" i="1" kern="1200" cap="all" baseline="0">
                <a:solidFill>
                  <a:schemeClr val="tx2"/>
                </a:solidFill>
                <a:latin typeface="+mj-lt"/>
                <a:ea typeface="+mj-ea"/>
                <a:cs typeface="+mj-cs"/>
              </a:rPr>
              <a:t>Self-Driving Cars</a:t>
            </a:r>
            <a:br>
              <a:rPr lang="en-US" sz="2800" i="1" kern="1200" cap="all" baseline="0">
                <a:solidFill>
                  <a:schemeClr val="tx2"/>
                </a:solidFill>
                <a:latin typeface="+mj-lt"/>
                <a:ea typeface="+mj-ea"/>
                <a:cs typeface="+mj-cs"/>
              </a:rPr>
            </a:br>
            <a:r>
              <a:rPr lang="en-US" sz="3600" i="1" kern="1200" cap="all" baseline="0">
                <a:solidFill>
                  <a:schemeClr val="tx2"/>
                </a:solidFill>
                <a:latin typeface="+mj-lt"/>
                <a:ea typeface="+mj-ea"/>
                <a:cs typeface="+mj-cs"/>
              </a:rPr>
              <a:t>Safety &amp; Liability</a:t>
            </a:r>
            <a:endParaRPr lang="en-US" sz="2800" i="1" kern="1200" cap="all" baseline="0">
              <a:solidFill>
                <a:schemeClr val="tx2"/>
              </a:solidFill>
              <a:latin typeface="+mj-lt"/>
              <a:ea typeface="+mj-ea"/>
              <a:cs typeface="+mj-cs"/>
            </a:endParaRPr>
          </a:p>
        </p:txBody>
      </p:sp>
      <p:sp>
        <p:nvSpPr>
          <p:cNvPr id="3" name="Subtitle 2">
            <a:extLst>
              <a:ext uri="{FF2B5EF4-FFF2-40B4-BE49-F238E27FC236}">
                <a16:creationId xmlns:a16="http://schemas.microsoft.com/office/drawing/2014/main" id="{E1F9619B-E2AD-8383-382B-53F91188B752}"/>
              </a:ext>
            </a:extLst>
          </p:cNvPr>
          <p:cNvSpPr>
            <a:spLocks noGrp="1"/>
          </p:cNvSpPr>
          <p:nvPr>
            <p:ph type="subTitle" idx="1"/>
          </p:nvPr>
        </p:nvSpPr>
        <p:spPr>
          <a:xfrm>
            <a:off x="132205" y="5781805"/>
            <a:ext cx="4890977" cy="999460"/>
          </a:xfrm>
        </p:spPr>
        <p:txBody>
          <a:bodyPr vert="horz" lIns="91440" tIns="45720" rIns="91440" bIns="45720" rtlCol="0" anchor="b">
            <a:normAutofit/>
          </a:bodyPr>
          <a:lstStyle/>
          <a:p>
            <a:pPr algn="l">
              <a:lnSpc>
                <a:spcPct val="110000"/>
              </a:lnSpc>
            </a:pPr>
            <a:endParaRPr lang="en-US" sz="1300"/>
          </a:p>
          <a:p>
            <a:pPr algn="l">
              <a:lnSpc>
                <a:spcPct val="110000"/>
              </a:lnSpc>
            </a:pPr>
            <a:r>
              <a:rPr lang="en-US" sz="1300"/>
              <a:t>0812		     29/05/2023</a:t>
            </a:r>
          </a:p>
          <a:p>
            <a:pPr algn="l">
              <a:lnSpc>
                <a:spcPct val="110000"/>
              </a:lnSpc>
            </a:pPr>
            <a:r>
              <a:rPr lang="en-US" sz="1300"/>
              <a:t>Thomas R • Dylan S • Matt S</a:t>
            </a:r>
          </a:p>
        </p:txBody>
      </p:sp>
      <p:sp>
        <p:nvSpPr>
          <p:cNvPr id="4" name="TextBox 3">
            <a:extLst>
              <a:ext uri="{FF2B5EF4-FFF2-40B4-BE49-F238E27FC236}">
                <a16:creationId xmlns:a16="http://schemas.microsoft.com/office/drawing/2014/main" id="{9AD083C1-C411-D77D-615C-7C84B8C264F3}"/>
              </a:ext>
            </a:extLst>
          </p:cNvPr>
          <p:cNvSpPr txBox="1"/>
          <p:nvPr/>
        </p:nvSpPr>
        <p:spPr>
          <a:xfrm>
            <a:off x="240904" y="1160353"/>
            <a:ext cx="7513434" cy="473206"/>
          </a:xfrm>
          <a:prstGeom prst="rect">
            <a:avLst/>
          </a:prstGeom>
          <a:noFill/>
        </p:spPr>
        <p:txBody>
          <a:bodyPr wrap="square" lIns="91440" tIns="45720" rIns="91440" bIns="45720" rtlCol="0" anchor="t">
            <a:spAutoFit/>
          </a:bodyPr>
          <a:lstStyle/>
          <a:p>
            <a:pPr>
              <a:lnSpc>
                <a:spcPct val="150000"/>
              </a:lnSpc>
              <a:spcAft>
                <a:spcPts val="600"/>
              </a:spcAft>
            </a:pPr>
            <a:endParaRPr lang="en-NZ">
              <a:ea typeface="Meiryo"/>
            </a:endParaRPr>
          </a:p>
        </p:txBody>
      </p:sp>
      <p:sp>
        <p:nvSpPr>
          <p:cNvPr id="5" name="TextBox 4">
            <a:extLst>
              <a:ext uri="{FF2B5EF4-FFF2-40B4-BE49-F238E27FC236}">
                <a16:creationId xmlns:a16="http://schemas.microsoft.com/office/drawing/2014/main" id="{76B87374-2EEA-9707-F108-52B66BED6B1A}"/>
              </a:ext>
            </a:extLst>
          </p:cNvPr>
          <p:cNvSpPr txBox="1"/>
          <p:nvPr/>
        </p:nvSpPr>
        <p:spPr>
          <a:xfrm>
            <a:off x="132205" y="1399528"/>
            <a:ext cx="7358158" cy="1477328"/>
          </a:xfrm>
          <a:prstGeom prst="rect">
            <a:avLst/>
          </a:prstGeom>
          <a:noFill/>
        </p:spPr>
        <p:txBody>
          <a:bodyPr wrap="square" lIns="91440" tIns="45720" rIns="91440" bIns="45720" rtlCol="0" anchor="t">
            <a:spAutoFit/>
          </a:bodyPr>
          <a:lstStyle/>
          <a:p>
            <a:r>
              <a:rPr lang="en-NZ" sz="2800" i="1"/>
              <a:t>OPPORTUNITIES</a:t>
            </a:r>
          </a:p>
          <a:p>
            <a:endParaRPr lang="en-NZ" sz="1400"/>
          </a:p>
          <a:p>
            <a:r>
              <a:rPr lang="en-NZ" sz="1400" i="1"/>
              <a:t>• </a:t>
            </a:r>
            <a:r>
              <a:rPr lang="en-NZ" sz="1600" i="1" u="sng"/>
              <a:t>Improved Road Safety</a:t>
            </a:r>
          </a:p>
          <a:p>
            <a:endParaRPr lang="en-NZ" sz="1600" i="1" u="sng">
              <a:ea typeface="Meiryo"/>
            </a:endParaRPr>
          </a:p>
          <a:p>
            <a:endParaRPr lang="en-NZ" sz="1600" i="1" u="sng">
              <a:ea typeface="Meiryo"/>
            </a:endParaRPr>
          </a:p>
        </p:txBody>
      </p:sp>
      <p:sp>
        <p:nvSpPr>
          <p:cNvPr id="6" name="TextBox 1">
            <a:extLst>
              <a:ext uri="{FF2B5EF4-FFF2-40B4-BE49-F238E27FC236}">
                <a16:creationId xmlns:a16="http://schemas.microsoft.com/office/drawing/2014/main" id="{95AF40DA-6880-2BCD-DC8A-6445E7F6F07C}"/>
              </a:ext>
            </a:extLst>
          </p:cNvPr>
          <p:cNvSpPr txBox="1"/>
          <p:nvPr/>
        </p:nvSpPr>
        <p:spPr>
          <a:xfrm>
            <a:off x="134338" y="2909389"/>
            <a:ext cx="7868682" cy="263918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NZ" sz="2800" i="1"/>
              <a:t>JUSTIFICATION</a:t>
            </a:r>
            <a:endParaRPr lang="en-NZ" sz="1400"/>
          </a:p>
          <a:p>
            <a:pPr>
              <a:lnSpc>
                <a:spcPct val="150000"/>
              </a:lnSpc>
              <a:spcAft>
                <a:spcPts val="600"/>
              </a:spcAft>
            </a:pPr>
            <a:r>
              <a:rPr lang="en-NZ" sz="2000"/>
              <a:t>• </a:t>
            </a:r>
            <a:r>
              <a:rPr lang="en-NZ" sz="1600"/>
              <a:t>Impacts may be positive, but not for everyone</a:t>
            </a:r>
            <a:endParaRPr lang="en-NZ" sz="1600">
              <a:ea typeface="Meiryo"/>
            </a:endParaRPr>
          </a:p>
          <a:p>
            <a:pPr>
              <a:lnSpc>
                <a:spcPct val="150000"/>
              </a:lnSpc>
              <a:spcAft>
                <a:spcPts val="600"/>
              </a:spcAft>
            </a:pPr>
            <a:r>
              <a:rPr lang="en-NZ" sz="2000"/>
              <a:t>• </a:t>
            </a:r>
            <a:r>
              <a:rPr lang="en-NZ" sz="1600"/>
              <a:t>Autonomous vehicles require new legislation</a:t>
            </a:r>
            <a:endParaRPr lang="en-NZ" sz="1600">
              <a:ea typeface="Meiryo"/>
            </a:endParaRPr>
          </a:p>
          <a:p>
            <a:pPr>
              <a:lnSpc>
                <a:spcPct val="150000"/>
              </a:lnSpc>
              <a:spcAft>
                <a:spcPts val="600"/>
              </a:spcAft>
            </a:pPr>
            <a:r>
              <a:rPr kumimoji="0" lang="en-NZ" sz="2000" b="0" i="0" u="none" strike="noStrike" kern="1200" cap="none" spc="0" normalizeH="0" baseline="0" noProof="0">
                <a:ln>
                  <a:noFill/>
                </a:ln>
                <a:solidFill>
                  <a:srgbClr val="000000"/>
                </a:solidFill>
                <a:effectLst/>
                <a:uLnTx/>
                <a:uFillTx/>
                <a:latin typeface="Meiryo"/>
                <a:ea typeface="+mn-ea"/>
                <a:cs typeface="+mn-cs"/>
              </a:rPr>
              <a:t>• </a:t>
            </a:r>
            <a:r>
              <a:rPr lang="en-NZ" sz="1600"/>
              <a:t>We must make sure self-driving cars aren’t abused for ill intent</a:t>
            </a:r>
            <a:endParaRPr lang="en-NZ" sz="1600">
              <a:ea typeface="Meiryo"/>
            </a:endParaRPr>
          </a:p>
          <a:p>
            <a:pPr>
              <a:lnSpc>
                <a:spcPct val="150000"/>
              </a:lnSpc>
              <a:spcAft>
                <a:spcPts val="600"/>
              </a:spcAft>
            </a:pPr>
            <a:r>
              <a:rPr kumimoji="0" lang="en-NZ" sz="2000" b="0" i="0" u="none" strike="noStrike" kern="1200" cap="none" spc="0" normalizeH="0" baseline="0" noProof="0">
                <a:ln>
                  <a:noFill/>
                </a:ln>
                <a:solidFill>
                  <a:srgbClr val="000000"/>
                </a:solidFill>
                <a:effectLst/>
                <a:uLnTx/>
                <a:uFillTx/>
                <a:latin typeface="Meiryo"/>
                <a:ea typeface="+mn-ea"/>
                <a:cs typeface="+mn-cs"/>
              </a:rPr>
              <a:t>• </a:t>
            </a:r>
            <a:r>
              <a:rPr lang="en-NZ" sz="1600"/>
              <a:t>Self-driving technology is inevitably part of our future</a:t>
            </a:r>
            <a:endParaRPr lang="en-AU" sz="2000"/>
          </a:p>
        </p:txBody>
      </p:sp>
    </p:spTree>
    <p:extLst>
      <p:ext uri="{BB962C8B-B14F-4D97-AF65-F5344CB8AC3E}">
        <p14:creationId xmlns:p14="http://schemas.microsoft.com/office/powerpoint/2010/main" val="3367389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3">
            <a:extLst>
              <a:ext uri="{FF2B5EF4-FFF2-40B4-BE49-F238E27FC236}">
                <a16:creationId xmlns:a16="http://schemas.microsoft.com/office/drawing/2014/main" id="{4006D435-E965-3CC3-D382-63E5F63514FD}"/>
              </a:ext>
            </a:extLst>
          </p:cNvPr>
          <p:cNvPicPr>
            <a:picLocks noChangeAspect="1"/>
          </p:cNvPicPr>
          <p:nvPr/>
        </p:nvPicPr>
        <p:blipFill rotWithShape="1">
          <a:blip r:embed="rId3">
            <a:alphaModFix amt="25000"/>
          </a:blip>
          <a:srcRect r="8178"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sp>
        <p:nvSpPr>
          <p:cNvPr id="2" name="Title 1">
            <a:extLst>
              <a:ext uri="{FF2B5EF4-FFF2-40B4-BE49-F238E27FC236}">
                <a16:creationId xmlns:a16="http://schemas.microsoft.com/office/drawing/2014/main" id="{A751AFE3-772A-A00D-4EDA-63F84A7341A4}"/>
              </a:ext>
            </a:extLst>
          </p:cNvPr>
          <p:cNvSpPr>
            <a:spLocks noGrp="1"/>
          </p:cNvSpPr>
          <p:nvPr>
            <p:ph type="title"/>
          </p:nvPr>
        </p:nvSpPr>
        <p:spPr>
          <a:xfrm>
            <a:off x="1048110" y="181155"/>
            <a:ext cx="9906000" cy="1382156"/>
          </a:xfrm>
        </p:spPr>
        <p:txBody>
          <a:bodyPr/>
          <a:lstStyle/>
          <a:p>
            <a:r>
              <a:rPr lang="en-NZ" i="1"/>
              <a:t>RISKS AND CHOICES OF SELF-DRIVING CARS</a:t>
            </a:r>
          </a:p>
        </p:txBody>
      </p:sp>
      <p:sp>
        <p:nvSpPr>
          <p:cNvPr id="3" name="Content Placeholder 2">
            <a:extLst>
              <a:ext uri="{FF2B5EF4-FFF2-40B4-BE49-F238E27FC236}">
                <a16:creationId xmlns:a16="http://schemas.microsoft.com/office/drawing/2014/main" id="{F0284D27-2E6B-F440-70BB-4D0771F6A9FC}"/>
              </a:ext>
            </a:extLst>
          </p:cNvPr>
          <p:cNvSpPr>
            <a:spLocks noGrp="1"/>
          </p:cNvSpPr>
          <p:nvPr>
            <p:ph idx="1"/>
          </p:nvPr>
        </p:nvSpPr>
        <p:spPr>
          <a:xfrm>
            <a:off x="150962" y="1563311"/>
            <a:ext cx="5111152" cy="2229756"/>
          </a:xfrm>
        </p:spPr>
        <p:txBody>
          <a:bodyPr lIns="109728" tIns="109728" rIns="109728" bIns="91440" anchor="t"/>
          <a:lstStyle/>
          <a:p>
            <a:pPr marL="0" indent="0">
              <a:buNone/>
            </a:pPr>
            <a:r>
              <a:rPr lang="en-NZ" i="1" u="sng">
                <a:solidFill>
                  <a:schemeClr val="tx1"/>
                </a:solidFill>
              </a:rPr>
              <a:t>RISKS</a:t>
            </a:r>
          </a:p>
          <a:p>
            <a:r>
              <a:rPr lang="en-NZ" sz="1400" b="1" i="1">
                <a:solidFill>
                  <a:schemeClr val="tx1"/>
                </a:solidFill>
                <a:ea typeface="Meiryo"/>
              </a:rPr>
              <a:t>AI decision-making is opaque</a:t>
            </a:r>
          </a:p>
          <a:p>
            <a:r>
              <a:rPr lang="en-NZ" sz="1400" b="1" i="1">
                <a:solidFill>
                  <a:schemeClr val="tx1"/>
                </a:solidFill>
              </a:rPr>
              <a:t>Transition period</a:t>
            </a:r>
            <a:endParaRPr lang="en-NZ" b="1">
              <a:solidFill>
                <a:schemeClr val="tx1"/>
              </a:solidFill>
            </a:endParaRPr>
          </a:p>
          <a:p>
            <a:r>
              <a:rPr lang="en-NZ" sz="1400" b="1" i="1">
                <a:solidFill>
                  <a:schemeClr val="tx1"/>
                </a:solidFill>
              </a:rPr>
              <a:t>Ethical Dilemmas</a:t>
            </a:r>
          </a:p>
          <a:p>
            <a:r>
              <a:rPr lang="en-NZ" sz="1400" b="1" i="1">
                <a:solidFill>
                  <a:schemeClr val="tx1"/>
                </a:solidFill>
                <a:ea typeface="Meiryo"/>
              </a:rPr>
              <a:t>Public Acceptance</a:t>
            </a:r>
            <a:endParaRPr lang="en-NZ" sz="1400" b="1" i="1">
              <a:solidFill>
                <a:schemeClr val="tx1"/>
              </a:solidFill>
            </a:endParaRPr>
          </a:p>
          <a:p>
            <a:pPr marL="0" indent="0">
              <a:buNone/>
            </a:pPr>
            <a:r>
              <a:rPr lang="en-NZ" sz="1600"/>
              <a:t> </a:t>
            </a:r>
          </a:p>
        </p:txBody>
      </p:sp>
      <p:sp>
        <p:nvSpPr>
          <p:cNvPr id="4" name="TextBox 3">
            <a:extLst>
              <a:ext uri="{FF2B5EF4-FFF2-40B4-BE49-F238E27FC236}">
                <a16:creationId xmlns:a16="http://schemas.microsoft.com/office/drawing/2014/main" id="{E2D122EB-56E7-14B6-D464-6A7846A0CBA7}"/>
              </a:ext>
            </a:extLst>
          </p:cNvPr>
          <p:cNvSpPr txBox="1"/>
          <p:nvPr/>
        </p:nvSpPr>
        <p:spPr>
          <a:xfrm>
            <a:off x="6096000" y="1563311"/>
            <a:ext cx="5687683" cy="1149033"/>
          </a:xfrm>
          <a:prstGeom prst="rect">
            <a:avLst/>
          </a:prstGeom>
          <a:noFill/>
        </p:spPr>
        <p:txBody>
          <a:bodyPr wrap="square" lIns="91440" tIns="45720" rIns="91440" bIns="45720" rtlCol="0" anchor="t">
            <a:spAutoFit/>
          </a:bodyPr>
          <a:lstStyle/>
          <a:p>
            <a:pPr>
              <a:spcBef>
                <a:spcPts val="1000"/>
              </a:spcBef>
            </a:pPr>
            <a:r>
              <a:rPr lang="en-NZ" sz="2400" i="1" u="sng"/>
              <a:t>CHOICES</a:t>
            </a:r>
            <a:endParaRPr lang="en-NZ" sz="1400" i="1" u="sng"/>
          </a:p>
          <a:p>
            <a:pPr marL="285750" indent="-285750">
              <a:spcBef>
                <a:spcPts val="1000"/>
              </a:spcBef>
              <a:buFont typeface="Arial" panose="020B0604020202020204" pitchFamily="34" charset="0"/>
              <a:buChar char="•"/>
            </a:pPr>
            <a:r>
              <a:rPr lang="en-NZ" sz="1400" b="1" i="1"/>
              <a:t>Safety and ethical frameworks</a:t>
            </a:r>
            <a:endParaRPr lang="en-NZ" sz="1400" b="1" i="1">
              <a:latin typeface="Abadi" panose="020B0604020202020204" pitchFamily="34" charset="0"/>
            </a:endParaRPr>
          </a:p>
          <a:p>
            <a:pPr marL="285750" indent="-285750">
              <a:spcBef>
                <a:spcPts val="1000"/>
              </a:spcBef>
              <a:buFont typeface="Arial" panose="020B0604020202020204" pitchFamily="34" charset="0"/>
              <a:buChar char="•"/>
            </a:pPr>
            <a:r>
              <a:rPr lang="en-NZ" sz="1400" b="1" i="1"/>
              <a:t>Legal and regulatory frameworks</a:t>
            </a:r>
            <a:endParaRPr lang="en-NZ" sz="1400" b="1" i="1">
              <a:ea typeface="Meiryo"/>
            </a:endParaRPr>
          </a:p>
        </p:txBody>
      </p:sp>
      <p:sp>
        <p:nvSpPr>
          <p:cNvPr id="6" name="Rectangle 1">
            <a:extLst>
              <a:ext uri="{FF2B5EF4-FFF2-40B4-BE49-F238E27FC236}">
                <a16:creationId xmlns:a16="http://schemas.microsoft.com/office/drawing/2014/main" id="{3052A48A-BFD7-DC8D-2818-0EBC5ACCF894}"/>
              </a:ext>
            </a:extLst>
          </p:cNvPr>
          <p:cNvSpPr>
            <a:spLocks noChangeArrowheads="1"/>
          </p:cNvSpPr>
          <p:nvPr/>
        </p:nvSpPr>
        <p:spPr bwMode="auto">
          <a:xfrm>
            <a:off x="4319588" y="31813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Content Placeholder 2">
            <a:extLst>
              <a:ext uri="{FF2B5EF4-FFF2-40B4-BE49-F238E27FC236}">
                <a16:creationId xmlns:a16="http://schemas.microsoft.com/office/drawing/2014/main" id="{77EFBBFF-B9F1-B2A9-BC6C-54779060C07E}"/>
              </a:ext>
            </a:extLst>
          </p:cNvPr>
          <p:cNvSpPr txBox="1">
            <a:spLocks/>
          </p:cNvSpPr>
          <p:nvPr/>
        </p:nvSpPr>
        <p:spPr>
          <a:xfrm>
            <a:off x="150962" y="3793065"/>
            <a:ext cx="11632721" cy="2575983"/>
          </a:xfrm>
          <a:prstGeom prst="rect">
            <a:avLst/>
          </a:prstGeom>
        </p:spPr>
        <p:txBody>
          <a:bodyPr lIns="109728" tIns="109728" rIns="109728" bIns="91440" anchor="t"/>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NZ" i="1" u="sng">
                <a:solidFill>
                  <a:schemeClr val="tx1"/>
                </a:solidFill>
              </a:rPr>
              <a:t>CRITIQUE</a:t>
            </a:r>
            <a:endParaRPr lang="en-NZ" sz="1400" i="1" u="sng"/>
          </a:p>
          <a:p>
            <a:pPr>
              <a:buSzPct val="150000"/>
            </a:pPr>
            <a:r>
              <a:rPr lang="en-NZ" sz="1400">
                <a:solidFill>
                  <a:schemeClr val="tx1"/>
                </a:solidFill>
              </a:rPr>
              <a:t>Due to AI decision-making being poorly understood, it could be dangerous to let self-driving vehicles on our roads before we understand their decision-making process.</a:t>
            </a:r>
          </a:p>
          <a:p>
            <a:pPr>
              <a:buSzPct val="150000"/>
            </a:pPr>
            <a:r>
              <a:rPr lang="en-NZ" sz="1400">
                <a:solidFill>
                  <a:schemeClr val="tx1"/>
                </a:solidFill>
              </a:rPr>
              <a:t>There will be a transitional period where regular cars are still used alongside self-driving cars, with an estimated transition time of several decades in the United States alone. (</a:t>
            </a:r>
            <a:r>
              <a:rPr lang="en-NZ" sz="1400" err="1">
                <a:solidFill>
                  <a:schemeClr val="tx1"/>
                </a:solidFill>
              </a:rPr>
              <a:t>Sivak</a:t>
            </a:r>
            <a:r>
              <a:rPr lang="en-NZ" sz="1400">
                <a:solidFill>
                  <a:schemeClr val="tx1"/>
                </a:solidFill>
              </a:rPr>
              <a:t> et al., 2015)</a:t>
            </a:r>
          </a:p>
          <a:p>
            <a:pPr>
              <a:buSzPct val="150000"/>
            </a:pPr>
            <a:r>
              <a:rPr lang="en-NZ" sz="1400">
                <a:solidFill>
                  <a:schemeClr val="tx1"/>
                </a:solidFill>
              </a:rPr>
              <a:t>“Ethical framework diversity” would allow users of self-driving cars to define the car’s behaviour, but the alternative is less user control due to government regulation. (</a:t>
            </a:r>
            <a:r>
              <a:rPr lang="en-NZ" sz="1400" err="1">
                <a:solidFill>
                  <a:schemeClr val="tx1"/>
                </a:solidFill>
              </a:rPr>
              <a:t>Karnouskos</a:t>
            </a:r>
            <a:r>
              <a:rPr lang="en-NZ" sz="1400">
                <a:solidFill>
                  <a:schemeClr val="tx1"/>
                </a:solidFill>
              </a:rPr>
              <a:t>, 2021)</a:t>
            </a:r>
          </a:p>
          <a:p>
            <a:pPr>
              <a:buSzPct val="150000"/>
            </a:pPr>
            <a:r>
              <a:rPr lang="en-NZ" sz="1400">
                <a:solidFill>
                  <a:schemeClr val="tx1"/>
                </a:solidFill>
              </a:rPr>
              <a:t>Over-reliance on self-driving vehicles may mean lessened driver skills for when manual intervention is necessary, causing further safety issues and potentially changing who is liable for accidents.</a:t>
            </a:r>
          </a:p>
          <a:p>
            <a:endParaRPr lang="en-NZ" sz="1600"/>
          </a:p>
        </p:txBody>
      </p:sp>
    </p:spTree>
    <p:extLst>
      <p:ext uri="{BB962C8B-B14F-4D97-AF65-F5344CB8AC3E}">
        <p14:creationId xmlns:p14="http://schemas.microsoft.com/office/powerpoint/2010/main" val="1737189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3">
            <a:extLst>
              <a:ext uri="{FF2B5EF4-FFF2-40B4-BE49-F238E27FC236}">
                <a16:creationId xmlns:a16="http://schemas.microsoft.com/office/drawing/2014/main" id="{38537073-38BE-22DF-D0C0-837BF8EE1BFB}"/>
              </a:ext>
            </a:extLst>
          </p:cNvPr>
          <p:cNvPicPr>
            <a:picLocks noChangeAspect="1"/>
          </p:cNvPicPr>
          <p:nvPr/>
        </p:nvPicPr>
        <p:blipFill rotWithShape="1">
          <a:blip r:embed="rId3">
            <a:alphaModFix amt="25000"/>
          </a:blip>
          <a:srcRect r="8178"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sp>
        <p:nvSpPr>
          <p:cNvPr id="2" name="Title 1">
            <a:extLst>
              <a:ext uri="{FF2B5EF4-FFF2-40B4-BE49-F238E27FC236}">
                <a16:creationId xmlns:a16="http://schemas.microsoft.com/office/drawing/2014/main" id="{76130081-EAEF-D949-3CFD-70BF4DE1A11A}"/>
              </a:ext>
            </a:extLst>
          </p:cNvPr>
          <p:cNvSpPr>
            <a:spLocks noGrp="1"/>
          </p:cNvSpPr>
          <p:nvPr>
            <p:ph type="title"/>
          </p:nvPr>
        </p:nvSpPr>
        <p:spPr/>
        <p:txBody>
          <a:bodyPr/>
          <a:lstStyle/>
          <a:p>
            <a:r>
              <a:rPr lang="en-NZ" i="1"/>
              <a:t>TEAM ROLES &amp; RESPONSIBILITIES</a:t>
            </a:r>
            <a:endParaRPr lang="en-NZ"/>
          </a:p>
        </p:txBody>
      </p:sp>
      <p:sp>
        <p:nvSpPr>
          <p:cNvPr id="3" name="Content Placeholder 2">
            <a:extLst>
              <a:ext uri="{FF2B5EF4-FFF2-40B4-BE49-F238E27FC236}">
                <a16:creationId xmlns:a16="http://schemas.microsoft.com/office/drawing/2014/main" id="{2971822C-2884-F171-BCB8-CEF15991A2DD}"/>
              </a:ext>
            </a:extLst>
          </p:cNvPr>
          <p:cNvSpPr>
            <a:spLocks noGrp="1"/>
          </p:cNvSpPr>
          <p:nvPr>
            <p:ph idx="1"/>
          </p:nvPr>
        </p:nvSpPr>
        <p:spPr>
          <a:xfrm>
            <a:off x="1143000" y="1915557"/>
            <a:ext cx="4187072" cy="4024424"/>
          </a:xfrm>
        </p:spPr>
        <p:txBody>
          <a:bodyPr/>
          <a:lstStyle/>
          <a:p>
            <a:pPr marL="0" indent="0">
              <a:lnSpc>
                <a:spcPct val="107000"/>
              </a:lnSpc>
              <a:spcBef>
                <a:spcPts val="200"/>
              </a:spcBef>
              <a:buNone/>
            </a:pPr>
            <a:r>
              <a:rPr lang="en-NZ" b="1" u="sng" kern="100">
                <a:solidFill>
                  <a:srgbClr val="1F3763"/>
                </a:solidFill>
                <a:effectLst/>
                <a:latin typeface="Calibri Light" panose="020F0302020204030204" pitchFamily="34" charset="0"/>
                <a:ea typeface="Yu Gothic Light" panose="020B0300000000000000" pitchFamily="34" charset="-128"/>
                <a:cs typeface="Times New Roman" panose="02020603050405020304" pitchFamily="18" charset="0"/>
              </a:rPr>
              <a:t>Thomas</a:t>
            </a:r>
          </a:p>
          <a:p>
            <a:pPr marL="342900" lvl="0" indent="-342900">
              <a:lnSpc>
                <a:spcPct val="107000"/>
              </a:lnSpc>
              <a:buFont typeface="Symbol" panose="05050102010706020507" pitchFamily="18" charset="2"/>
              <a:buChar char=""/>
              <a:tabLst>
                <a:tab pos="228600" algn="l"/>
              </a:tabLst>
            </a:pPr>
            <a:r>
              <a:rPr lang="en-NZ" sz="2000" kern="100">
                <a:effectLst/>
                <a:latin typeface="Calibri" panose="020F0502020204030204" pitchFamily="34" charset="0"/>
                <a:ea typeface="Calibri" panose="020F0502020204030204" pitchFamily="34" charset="0"/>
                <a:cs typeface="Times New Roman" panose="02020603050405020304" pitchFamily="18" charset="0"/>
              </a:rPr>
              <a:t>Repo and data management</a:t>
            </a:r>
          </a:p>
          <a:p>
            <a:pPr marL="342900" lvl="0" indent="-342900">
              <a:lnSpc>
                <a:spcPct val="107000"/>
              </a:lnSpc>
              <a:buFont typeface="Symbol" panose="05050102010706020507" pitchFamily="18" charset="2"/>
              <a:buChar char=""/>
              <a:tabLst>
                <a:tab pos="228600" algn="l"/>
              </a:tabLst>
            </a:pPr>
            <a:r>
              <a:rPr lang="en-NZ" sz="2000" kern="100">
                <a:effectLst/>
                <a:latin typeface="Calibri" panose="020F0502020204030204" pitchFamily="34" charset="0"/>
                <a:ea typeface="Calibri" panose="020F0502020204030204" pitchFamily="34" charset="0"/>
                <a:cs typeface="Times New Roman" panose="02020603050405020304" pitchFamily="18" charset="0"/>
              </a:rPr>
              <a:t>Web design</a:t>
            </a:r>
          </a:p>
          <a:p>
            <a:pPr marL="342900" lvl="0" indent="-342900">
              <a:lnSpc>
                <a:spcPct val="107000"/>
              </a:lnSpc>
              <a:spcAft>
                <a:spcPts val="800"/>
              </a:spcAft>
              <a:buFont typeface="Symbol" panose="05050102010706020507" pitchFamily="18" charset="2"/>
              <a:buChar char=""/>
              <a:tabLst>
                <a:tab pos="228600" algn="l"/>
              </a:tabLst>
            </a:pPr>
            <a:r>
              <a:rPr lang="en-NZ" sz="2000" kern="100">
                <a:effectLst/>
                <a:latin typeface="Calibri" panose="020F0502020204030204" pitchFamily="34" charset="0"/>
                <a:ea typeface="Calibri" panose="020F0502020204030204" pitchFamily="34" charset="0"/>
                <a:cs typeface="Times New Roman" panose="02020603050405020304" pitchFamily="18" charset="0"/>
              </a:rPr>
              <a:t>Writing and proofing</a:t>
            </a:r>
          </a:p>
          <a:p>
            <a:pPr marL="342900" lvl="0" indent="-342900">
              <a:lnSpc>
                <a:spcPct val="107000"/>
              </a:lnSpc>
              <a:spcAft>
                <a:spcPts val="800"/>
              </a:spcAft>
              <a:buFont typeface="Symbol" panose="05050102010706020507" pitchFamily="18" charset="2"/>
              <a:buChar char=""/>
              <a:tabLst>
                <a:tab pos="228600" algn="l"/>
              </a:tabLst>
            </a:pPr>
            <a:endParaRPr lang="en-NZ" sz="2000" kern="100">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None/>
              <a:tabLst>
                <a:tab pos="228600" algn="l"/>
              </a:tabLst>
            </a:pPr>
            <a:r>
              <a:rPr lang="en-NZ" sz="2000" b="1" kern="100">
                <a:effectLst/>
                <a:latin typeface="Calibri" panose="020F0502020204030204" pitchFamily="34" charset="0"/>
                <a:ea typeface="Calibri" panose="020F0502020204030204" pitchFamily="34" charset="0"/>
                <a:cs typeface="Times New Roman" panose="02020603050405020304" pitchFamily="18" charset="0"/>
                <a:hlinkClick r:id="rId4"/>
              </a:rPr>
              <a:t>https://github.com/A30812</a:t>
            </a:r>
            <a:endParaRPr lang="en-NZ" sz="2000" b="1" kern="10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None/>
              <a:tabLst>
                <a:tab pos="228600" algn="l"/>
              </a:tabLst>
            </a:pPr>
            <a:r>
              <a:rPr lang="en-NZ" sz="2000" b="1" kern="100">
                <a:latin typeface="Calibri" panose="020F0502020204030204" pitchFamily="34" charset="0"/>
                <a:ea typeface="Calibri" panose="020F0502020204030204" pitchFamily="34" charset="0"/>
                <a:cs typeface="Times New Roman" panose="02020603050405020304" pitchFamily="18" charset="0"/>
                <a:hlinkClick r:id="rId5"/>
              </a:rPr>
              <a:t>https://a30812.github.io/</a:t>
            </a:r>
            <a:endParaRPr lang="en-NZ" sz="2000" b="1"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Content Placeholder 2">
            <a:extLst>
              <a:ext uri="{FF2B5EF4-FFF2-40B4-BE49-F238E27FC236}">
                <a16:creationId xmlns:a16="http://schemas.microsoft.com/office/drawing/2014/main" id="{9D2F59F5-1B3F-1747-ECF5-FCF1B5286332}"/>
              </a:ext>
            </a:extLst>
          </p:cNvPr>
          <p:cNvSpPr txBox="1">
            <a:spLocks/>
          </p:cNvSpPr>
          <p:nvPr/>
        </p:nvSpPr>
        <p:spPr>
          <a:xfrm>
            <a:off x="5330072" y="3927769"/>
            <a:ext cx="3523268" cy="2012212"/>
          </a:xfrm>
          <a:prstGeom prst="rect">
            <a:avLst/>
          </a:prstGeom>
        </p:spPr>
        <p:txBody>
          <a:bodyPr lIns="109728" tIns="109728" rIns="109728" bIns="91440"/>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Bef>
                <a:spcPts val="200"/>
              </a:spcBef>
              <a:buNone/>
            </a:pPr>
            <a:r>
              <a:rPr lang="en-NZ" sz="2400" b="1" u="sng" kern="100">
                <a:solidFill>
                  <a:srgbClr val="1F3763"/>
                </a:solidFill>
                <a:effectLst/>
                <a:latin typeface="Calibri Light" panose="020F0302020204030204" pitchFamily="34" charset="0"/>
                <a:ea typeface="Yu Gothic Light" panose="020B0300000000000000" pitchFamily="34" charset="-128"/>
                <a:cs typeface="Times New Roman" panose="02020603050405020304" pitchFamily="18" charset="0"/>
              </a:rPr>
              <a:t>Dylan S</a:t>
            </a:r>
          </a:p>
          <a:p>
            <a:pPr marL="342900" lvl="0" indent="-342900">
              <a:lnSpc>
                <a:spcPct val="107000"/>
              </a:lnSpc>
              <a:buFont typeface="Calibri" panose="020F0502020204030204" pitchFamily="34" charset="0"/>
              <a:buChar char="•"/>
            </a:pPr>
            <a:r>
              <a:rPr lang="en-NZ" sz="2000" kern="100">
                <a:effectLst/>
                <a:latin typeface="Calibri" panose="020F0502020204030204" pitchFamily="34" charset="0"/>
                <a:ea typeface="Calibri" panose="020F0502020204030204" pitchFamily="34" charset="0"/>
                <a:cs typeface="Times New Roman" panose="02020603050405020304" pitchFamily="18" charset="0"/>
              </a:rPr>
              <a:t>Research</a:t>
            </a:r>
          </a:p>
          <a:p>
            <a:pPr marL="342900" lvl="0" indent="-342900">
              <a:lnSpc>
                <a:spcPct val="107000"/>
              </a:lnSpc>
              <a:buFont typeface="Calibri" panose="020F0502020204030204" pitchFamily="34" charset="0"/>
              <a:buChar char="•"/>
            </a:pPr>
            <a:r>
              <a:rPr lang="en-NZ" sz="2000" kern="100">
                <a:latin typeface="Calibri" panose="020F0502020204030204" pitchFamily="34" charset="0"/>
                <a:ea typeface="Calibri" panose="020F0502020204030204" pitchFamily="34" charset="0"/>
                <a:cs typeface="Times New Roman" panose="02020603050405020304" pitchFamily="18" charset="0"/>
              </a:rPr>
              <a:t>Referencing</a:t>
            </a:r>
            <a:endParaRPr lang="en-NZ" sz="2000" kern="1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alibri" panose="020F0502020204030204" pitchFamily="34" charset="0"/>
              <a:buChar char="•"/>
            </a:pPr>
            <a:r>
              <a:rPr lang="en-NZ" sz="2000" kern="100">
                <a:effectLst/>
                <a:latin typeface="Calibri" panose="020F0502020204030204" pitchFamily="34" charset="0"/>
                <a:ea typeface="Calibri" panose="020F0502020204030204" pitchFamily="34" charset="0"/>
                <a:cs typeface="Times New Roman" panose="02020603050405020304" pitchFamily="18" charset="0"/>
              </a:rPr>
              <a:t>Writing</a:t>
            </a:r>
          </a:p>
        </p:txBody>
      </p:sp>
      <p:sp>
        <p:nvSpPr>
          <p:cNvPr id="5" name="Content Placeholder 2">
            <a:extLst>
              <a:ext uri="{FF2B5EF4-FFF2-40B4-BE49-F238E27FC236}">
                <a16:creationId xmlns:a16="http://schemas.microsoft.com/office/drawing/2014/main" id="{ED3C968D-19BB-1FE8-DB0C-1C7B1B40978F}"/>
              </a:ext>
            </a:extLst>
          </p:cNvPr>
          <p:cNvSpPr txBox="1">
            <a:spLocks/>
          </p:cNvSpPr>
          <p:nvPr/>
        </p:nvSpPr>
        <p:spPr>
          <a:xfrm>
            <a:off x="5330072" y="1915557"/>
            <a:ext cx="3523268" cy="2012212"/>
          </a:xfrm>
          <a:prstGeom prst="rect">
            <a:avLst/>
          </a:prstGeom>
        </p:spPr>
        <p:txBody>
          <a:bodyPr lIns="109728" tIns="109728" rIns="109728" bIns="91440"/>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Bef>
                <a:spcPts val="200"/>
              </a:spcBef>
              <a:buNone/>
            </a:pPr>
            <a:r>
              <a:rPr lang="en-NZ" b="1" u="sng" kern="100">
                <a:solidFill>
                  <a:srgbClr val="1F3763"/>
                </a:solidFill>
                <a:effectLst/>
                <a:latin typeface="Calibri Light" panose="020F0302020204030204" pitchFamily="34" charset="0"/>
                <a:ea typeface="Yu Gothic Light" panose="020B0300000000000000" pitchFamily="34" charset="-128"/>
                <a:cs typeface="Times New Roman" panose="02020603050405020304" pitchFamily="18" charset="0"/>
              </a:rPr>
              <a:t>Matt S</a:t>
            </a:r>
          </a:p>
          <a:p>
            <a:pPr marL="342900" lvl="0" indent="-342900">
              <a:lnSpc>
                <a:spcPct val="107000"/>
              </a:lnSpc>
              <a:buFont typeface="Symbol" panose="05050102010706020507" pitchFamily="18" charset="2"/>
              <a:buChar char=""/>
              <a:tabLst>
                <a:tab pos="228600" algn="l"/>
              </a:tabLst>
            </a:pPr>
            <a:r>
              <a:rPr lang="en-NZ" sz="2000" kern="100">
                <a:effectLst/>
                <a:latin typeface="Calibri" panose="020F0502020204030204" pitchFamily="34" charset="0"/>
                <a:ea typeface="Calibri" panose="020F0502020204030204" pitchFamily="34" charset="0"/>
                <a:cs typeface="Times New Roman" panose="02020603050405020304" pitchFamily="18" charset="0"/>
              </a:rPr>
              <a:t>Research</a:t>
            </a:r>
          </a:p>
          <a:p>
            <a:pPr marL="342900" lvl="0" indent="-342900">
              <a:lnSpc>
                <a:spcPct val="107000"/>
              </a:lnSpc>
              <a:buFont typeface="Symbol" panose="05050102010706020507" pitchFamily="18" charset="2"/>
              <a:buChar char=""/>
              <a:tabLst>
                <a:tab pos="228600" algn="l"/>
              </a:tabLst>
            </a:pPr>
            <a:r>
              <a:rPr lang="en-NZ" sz="2000" kern="100">
                <a:effectLst/>
                <a:latin typeface="Calibri" panose="020F0502020204030204" pitchFamily="34" charset="0"/>
                <a:ea typeface="Calibri" panose="020F0502020204030204" pitchFamily="34" charset="0"/>
                <a:cs typeface="Times New Roman" panose="02020603050405020304" pitchFamily="18" charset="0"/>
              </a:rPr>
              <a:t>Web design</a:t>
            </a:r>
          </a:p>
          <a:p>
            <a:pPr marL="342900" lvl="0" indent="-342900">
              <a:lnSpc>
                <a:spcPct val="107000"/>
              </a:lnSpc>
              <a:spcAft>
                <a:spcPts val="800"/>
              </a:spcAft>
              <a:buFont typeface="Symbol" panose="05050102010706020507" pitchFamily="18" charset="2"/>
              <a:buChar char=""/>
              <a:tabLst>
                <a:tab pos="228600" algn="l"/>
              </a:tabLst>
            </a:pPr>
            <a:r>
              <a:rPr lang="en-NZ" sz="2000" kern="100">
                <a:effectLst/>
                <a:latin typeface="Calibri" panose="020F0502020204030204" pitchFamily="34" charset="0"/>
                <a:ea typeface="Calibri" panose="020F0502020204030204" pitchFamily="34" charset="0"/>
                <a:cs typeface="Times New Roman" panose="02020603050405020304" pitchFamily="18" charset="0"/>
              </a:rPr>
              <a:t>Writing and proofing</a:t>
            </a:r>
            <a:endParaRPr lang="en-NZ" sz="1800" kern="100">
              <a:latin typeface="Calibri" panose="020F0502020204030204" pitchFamily="34" charset="0"/>
              <a:ea typeface="Calibri" panose="020F0502020204030204" pitchFamily="34"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667D8014-52DF-C971-55CB-E98A9E0AF7AA}"/>
              </a:ext>
            </a:extLst>
          </p:cNvPr>
          <p:cNvSpPr txBox="1">
            <a:spLocks/>
          </p:cNvSpPr>
          <p:nvPr/>
        </p:nvSpPr>
        <p:spPr>
          <a:xfrm>
            <a:off x="253442" y="5563931"/>
            <a:ext cx="11252724" cy="1382156"/>
          </a:xfrm>
          <a:prstGeom prst="rect">
            <a:avLst/>
          </a:prstGeom>
        </p:spPr>
        <p:txBody>
          <a:bodyPr lIns="109728" tIns="109728" rIns="109728" bIns="91440"/>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Bef>
                <a:spcPts val="0"/>
              </a:spcBef>
              <a:buFont typeface="Arial" panose="020B0604020202020204" pitchFamily="34" charset="0"/>
              <a:buNone/>
            </a:pPr>
            <a:r>
              <a:rPr lang="en-NZ" sz="1400" b="1" u="sng" kern="100">
                <a:solidFill>
                  <a:srgbClr val="1F3763"/>
                </a:solidFill>
                <a:latin typeface="Calibri Light" panose="020F0302020204030204" pitchFamily="34" charset="0"/>
                <a:ea typeface="Yu Gothic Light" panose="020B0300000000000000" pitchFamily="34" charset="-128"/>
                <a:cs typeface="Times New Roman" panose="02020603050405020304" pitchFamily="18" charset="0"/>
              </a:rPr>
              <a:t>References</a:t>
            </a:r>
          </a:p>
          <a:p>
            <a:pPr marL="0" indent="-457200">
              <a:lnSpc>
                <a:spcPct val="107000"/>
              </a:lnSpc>
              <a:spcBef>
                <a:spcPts val="0"/>
              </a:spcBef>
              <a:buNone/>
            </a:pPr>
            <a:r>
              <a:rPr lang="en-NZ" sz="1200" kern="100" err="1">
                <a:effectLst/>
                <a:latin typeface="Calibri" panose="020F0502020204030204" pitchFamily="34" charset="0"/>
                <a:ea typeface="Calibri" panose="020F0502020204030204" pitchFamily="34" charset="0"/>
                <a:cs typeface="Arial" panose="020B0604020202020204" pitchFamily="34" charset="0"/>
              </a:rPr>
              <a:t>Sivak</a:t>
            </a:r>
            <a:r>
              <a:rPr lang="en-NZ" sz="1200" kern="100">
                <a:effectLst/>
                <a:latin typeface="Calibri" panose="020F0502020204030204" pitchFamily="34" charset="0"/>
                <a:ea typeface="Calibri" panose="020F0502020204030204" pitchFamily="34" charset="0"/>
                <a:cs typeface="Arial" panose="020B0604020202020204" pitchFamily="34" charset="0"/>
              </a:rPr>
              <a:t>, M., &amp; </a:t>
            </a:r>
            <a:r>
              <a:rPr lang="en-NZ" sz="1200" kern="100" err="1">
                <a:effectLst/>
                <a:latin typeface="Calibri" panose="020F0502020204030204" pitchFamily="34" charset="0"/>
                <a:ea typeface="Calibri" panose="020F0502020204030204" pitchFamily="34" charset="0"/>
                <a:cs typeface="Arial" panose="020B0604020202020204" pitchFamily="34" charset="0"/>
              </a:rPr>
              <a:t>Schoettle</a:t>
            </a:r>
            <a:r>
              <a:rPr lang="en-NZ" sz="1200" kern="100">
                <a:effectLst/>
                <a:latin typeface="Calibri" panose="020F0502020204030204" pitchFamily="34" charset="0"/>
                <a:ea typeface="Calibri" panose="020F0502020204030204" pitchFamily="34" charset="0"/>
                <a:cs typeface="Arial" panose="020B0604020202020204" pitchFamily="34" charset="0"/>
              </a:rPr>
              <a:t>, B. (2015). Road Safety with Self-Driving Vehicles: General Limitations and Road Sharing with Conventional Vehicles. UMTRI, 	2015(2), 9.</a:t>
            </a:r>
            <a:endParaRPr lang="en-AU" sz="1200" kern="100">
              <a:effectLst/>
              <a:latin typeface="Calibri" panose="020F0502020204030204" pitchFamily="34" charset="0"/>
              <a:ea typeface="Calibri" panose="020F0502020204030204" pitchFamily="34" charset="0"/>
              <a:cs typeface="Arial" panose="020B0604020202020204" pitchFamily="34" charset="0"/>
            </a:endParaRPr>
          </a:p>
          <a:p>
            <a:pPr marL="0" indent="-457200">
              <a:lnSpc>
                <a:spcPct val="107000"/>
              </a:lnSpc>
              <a:spcBef>
                <a:spcPts val="0"/>
              </a:spcBef>
              <a:buNone/>
            </a:pPr>
            <a:r>
              <a:rPr lang="en-AU" sz="1200" kern="100" err="1">
                <a:effectLst/>
                <a:latin typeface="Calibri" panose="020F0502020204030204" pitchFamily="34" charset="0"/>
                <a:ea typeface="Calibri" panose="020F0502020204030204" pitchFamily="34" charset="0"/>
                <a:cs typeface="Arial" panose="020B0604020202020204" pitchFamily="34" charset="0"/>
              </a:rPr>
              <a:t>Karnouskos</a:t>
            </a:r>
            <a:r>
              <a:rPr lang="en-AU" sz="1200" kern="100">
                <a:effectLst/>
                <a:latin typeface="Calibri" panose="020F0502020204030204" pitchFamily="34" charset="0"/>
                <a:ea typeface="Calibri" panose="020F0502020204030204" pitchFamily="34" charset="0"/>
                <a:cs typeface="Arial" panose="020B0604020202020204" pitchFamily="34" charset="0"/>
              </a:rPr>
              <a:t>, S. (2021). The role of utilitarianism, self-safety, and technology in the acceptance of self-driving cars. </a:t>
            </a:r>
            <a:r>
              <a:rPr lang="en-AU" sz="1200" i="1" kern="100" err="1">
                <a:effectLst/>
                <a:latin typeface="Calibri" panose="020F0502020204030204" pitchFamily="34" charset="0"/>
                <a:ea typeface="Calibri" panose="020F0502020204030204" pitchFamily="34" charset="0"/>
                <a:cs typeface="Arial" panose="020B0604020202020204" pitchFamily="34" charset="0"/>
              </a:rPr>
              <a:t>Cogn</a:t>
            </a:r>
            <a:r>
              <a:rPr lang="en-AU" sz="1200" i="1" kern="100">
                <a:effectLst/>
                <a:latin typeface="Calibri" panose="020F0502020204030204" pitchFamily="34" charset="0"/>
                <a:ea typeface="Calibri" panose="020F0502020204030204" pitchFamily="34" charset="0"/>
                <a:cs typeface="Arial" panose="020B0604020202020204" pitchFamily="34" charset="0"/>
              </a:rPr>
              <a:t> Tech Work, 23,</a:t>
            </a:r>
            <a:r>
              <a:rPr lang="en-AU" sz="1200" kern="100">
                <a:effectLst/>
                <a:latin typeface="Calibri" panose="020F0502020204030204" pitchFamily="34" charset="0"/>
                <a:ea typeface="Calibri" panose="020F0502020204030204" pitchFamily="34" charset="0"/>
                <a:cs typeface="Arial" panose="020B0604020202020204" pitchFamily="34" charset="0"/>
              </a:rPr>
              <a:t> 659–667. 	</a:t>
            </a:r>
            <a:r>
              <a:rPr lang="en-AU" sz="1200" u="sng" kern="10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6"/>
              </a:rPr>
              <a:t>https://doi.org/10.1007/s10111-020-00649-6</a:t>
            </a:r>
            <a:endParaRPr lang="en-NZ" sz="1200" kern="10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07305290"/>
      </p:ext>
    </p:extLst>
  </p:cSld>
  <p:clrMapOvr>
    <a:masterClrMapping/>
  </p:clrMapOvr>
</p:sld>
</file>

<file path=ppt/theme/theme1.xml><?xml version="1.0" encoding="utf-8"?>
<a:theme xmlns:a="http://schemas.openxmlformats.org/drawingml/2006/main" name="AngleLinesVTI">
  <a:themeElements>
    <a:clrScheme name="AnalogousFromLightSeed_2SEEDS">
      <a:dk1>
        <a:srgbClr val="000000"/>
      </a:dk1>
      <a:lt1>
        <a:srgbClr val="FFFFFF"/>
      </a:lt1>
      <a:dk2>
        <a:srgbClr val="243841"/>
      </a:dk2>
      <a:lt2>
        <a:srgbClr val="E2E5E8"/>
      </a:lt2>
      <a:accent1>
        <a:srgbClr val="D6933E"/>
      </a:accent1>
      <a:accent2>
        <a:srgbClr val="E38879"/>
      </a:accent2>
      <a:accent3>
        <a:srgbClr val="A7A559"/>
      </a:accent3>
      <a:accent4>
        <a:srgbClr val="49B0BD"/>
      </a:accent4>
      <a:accent5>
        <a:srgbClr val="6FA5E1"/>
      </a:accent5>
      <a:accent6>
        <a:srgbClr val="5C63DD"/>
      </a:accent6>
      <a:hlink>
        <a:srgbClr val="6383AB"/>
      </a:hlink>
      <a:folHlink>
        <a:srgbClr val="7F7F7F"/>
      </a:folHlink>
    </a:clrScheme>
    <a:fontScheme name="Walbaum Light Univers Light">
      <a:majorFont>
        <a:latin typeface="Meiryo"/>
        <a:ea typeface=""/>
        <a:cs typeface=""/>
      </a:majorFont>
      <a:minorFont>
        <a:latin typeface="Meiry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5a1493c-1f7b-4d9b-a534-dcee03b74ae0"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F56F9DBB719E04DBF1C24E0769B688D" ma:contentTypeVersion="6" ma:contentTypeDescription="Create a new document." ma:contentTypeScope="" ma:versionID="8e0a33131a23acdbb6318f5519644e20">
  <xsd:schema xmlns:xsd="http://www.w3.org/2001/XMLSchema" xmlns:xs="http://www.w3.org/2001/XMLSchema" xmlns:p="http://schemas.microsoft.com/office/2006/metadata/properties" xmlns:ns3="95a1493c-1f7b-4d9b-a534-dcee03b74ae0" xmlns:ns4="d533727b-417b-4dba-89fd-c919386d32d5" targetNamespace="http://schemas.microsoft.com/office/2006/metadata/properties" ma:root="true" ma:fieldsID="8489e1c1cee02c01aa88305a2d5f6c9c" ns3:_="" ns4:_="">
    <xsd:import namespace="95a1493c-1f7b-4d9b-a534-dcee03b74ae0"/>
    <xsd:import namespace="d533727b-417b-4dba-89fd-c919386d32d5"/>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5a1493c-1f7b-4d9b-a534-dcee03b74ae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33727b-417b-4dba-89fd-c919386d32d5"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EF30030-F438-49BF-9C92-128FBF4A92D9}">
  <ds:schemaRefs>
    <ds:schemaRef ds:uri="95a1493c-1f7b-4d9b-a534-dcee03b74ae0"/>
    <ds:schemaRef ds:uri="d533727b-417b-4dba-89fd-c919386d32d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01B1415C-4EA6-4158-8377-2CBCE19951D7}">
  <ds:schemaRefs>
    <ds:schemaRef ds:uri="95a1493c-1f7b-4d9b-a534-dcee03b74ae0"/>
    <ds:schemaRef ds:uri="d533727b-417b-4dba-89fd-c919386d32d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D93E896-FC1A-45BF-BB51-9D2225DB39C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3</Slides>
  <Notes>3</Notes>
  <HiddenSlides>0</HiddenSlide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AngleLinesVTI</vt:lpstr>
      <vt:lpstr>Ethics of Self-Driving Cars Safety &amp; Liability</vt:lpstr>
      <vt:lpstr>RISKS AND CHOICES OF SELF-DRIVING CARS</vt:lpstr>
      <vt:lpstr>TEAM ROLES &amp; RESPONSIBILITIES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Ethics of Self-Driving Cars</dc:title>
  <dc:creator>Matthew Christian Thomas Stockdale</dc:creator>
  <cp:revision>1</cp:revision>
  <dcterms:created xsi:type="dcterms:W3CDTF">2023-05-07T10:47:29Z</dcterms:created>
  <dcterms:modified xsi:type="dcterms:W3CDTF">2023-05-29T03:59:28Z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0x010100DF56F9DBB719E04DBF1C24E0769B688D</vt:lpwstr>
  </property>
</Properties>
</file>

<file path=docProps/thumbnail.jpeg>
</file>